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handoutMasterIdLst>
    <p:handoutMasterId r:id="rId18"/>
  </p:handoutMasterIdLst>
  <p:sldIdLst>
    <p:sldId id="829" r:id="rId2"/>
    <p:sldId id="906" r:id="rId3"/>
    <p:sldId id="925" r:id="rId4"/>
    <p:sldId id="831" r:id="rId5"/>
    <p:sldId id="886" r:id="rId6"/>
    <p:sldId id="881" r:id="rId7"/>
    <p:sldId id="893" r:id="rId8"/>
    <p:sldId id="877" r:id="rId9"/>
    <p:sldId id="880" r:id="rId10"/>
    <p:sldId id="882" r:id="rId11"/>
    <p:sldId id="932" r:id="rId12"/>
    <p:sldId id="702" r:id="rId13"/>
    <p:sldId id="922" r:id="rId14"/>
    <p:sldId id="976" r:id="rId15"/>
    <p:sldId id="777" r:id="rId16"/>
  </p:sldIdLst>
  <p:sldSz cx="9144000" cy="6858000" type="screen4x3"/>
  <p:notesSz cx="6797675" cy="9872663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10" userDrawn="1">
          <p15:clr>
            <a:srgbClr val="A4A3A4"/>
          </p15:clr>
        </p15:guide>
        <p15:guide id="2" pos="2142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472C4"/>
    <a:srgbClr val="2FA010"/>
    <a:srgbClr val="004C22"/>
    <a:srgbClr val="FCA60C"/>
    <a:srgbClr val="820000"/>
    <a:srgbClr val="FF8029"/>
    <a:srgbClr val="D60000"/>
    <a:srgbClr val="FF4343"/>
    <a:srgbClr val="FF7171"/>
    <a:srgbClr val="FF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řední styl 2 – zvýraznění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Střední styl 2 – zvýraznění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73A0DAA-6AF3-43AB-8588-CEC1D06C72B9}" styleName="Styl Středně sytá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014" autoAdjust="0"/>
    <p:restoredTop sz="99825" autoAdjust="0"/>
  </p:normalViewPr>
  <p:slideViewPr>
    <p:cSldViewPr snapToGrid="0">
      <p:cViewPr varScale="1">
        <p:scale>
          <a:sx n="107" d="100"/>
          <a:sy n="107" d="100"/>
        </p:scale>
        <p:origin x="1088" y="52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 snapToGrid="0">
      <p:cViewPr varScale="1">
        <p:scale>
          <a:sx n="82" d="100"/>
          <a:sy n="82" d="100"/>
        </p:scale>
        <p:origin x="-3180" y="-84"/>
      </p:cViewPr>
      <p:guideLst>
        <p:guide orient="horz" pos="3110"/>
        <p:guide pos="2142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List1!$B$1</c:f>
              <c:strCache>
                <c:ptCount val="1"/>
                <c:pt idx="0">
                  <c:v>Prodej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173A-4B35-912C-59FC77CDEEC8}"/>
              </c:ext>
            </c:extLst>
          </c:dPt>
          <c:dPt>
            <c:idx val="1"/>
            <c:bubble3D val="0"/>
            <c:spPr>
              <a:solidFill>
                <a:srgbClr val="C0000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5DEA-4D1F-8C43-61A6C5A1E60F}"/>
              </c:ext>
            </c:extLst>
          </c:dPt>
          <c:dPt>
            <c:idx val="2"/>
            <c:bubble3D val="0"/>
            <c:spPr>
              <a:solidFill>
                <a:schemeClr val="accent6">
                  <a:lumMod val="75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2-5DEA-4D1F-8C43-61A6C5A1E60F}"/>
              </c:ext>
            </c:extLst>
          </c:dPt>
          <c:dPt>
            <c:idx val="3"/>
            <c:bubble3D val="0"/>
            <c:spPr>
              <a:solidFill>
                <a:srgbClr val="7030A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5DEA-4D1F-8C43-61A6C5A1E60F}"/>
              </c:ext>
            </c:extLst>
          </c:dPt>
          <c:dPt>
            <c:idx val="4"/>
            <c:bubble3D val="0"/>
            <c:spPr>
              <a:solidFill>
                <a:srgbClr val="82000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4-5DEA-4D1F-8C43-61A6C5A1E60F}"/>
              </c:ext>
            </c:extLst>
          </c:dPt>
          <c:dPt>
            <c:idx val="5"/>
            <c:bubble3D val="0"/>
            <c:spPr>
              <a:solidFill>
                <a:schemeClr val="accent3">
                  <a:lumMod val="75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5DEA-4D1F-8C43-61A6C5A1E60F}"/>
              </c:ext>
            </c:extLst>
          </c:dPt>
          <c:dPt>
            <c:idx val="6"/>
            <c:bubble3D val="0"/>
            <c:spPr>
              <a:solidFill>
                <a:srgbClr val="FFC00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6-5DEA-4D1F-8C43-61A6C5A1E60F}"/>
              </c:ext>
            </c:extLst>
          </c:dPt>
          <c:cat>
            <c:strRef>
              <c:f>List1!$A$2:$A$8</c:f>
              <c:strCache>
                <c:ptCount val="7"/>
                <c:pt idx="0">
                  <c:v>ZK</c:v>
                </c:pt>
                <c:pt idx="1">
                  <c:v>MSK</c:v>
                </c:pt>
                <c:pt idx="2">
                  <c:v>PHA</c:v>
                </c:pt>
                <c:pt idx="3">
                  <c:v>STRČ</c:v>
                </c:pt>
                <c:pt idx="4">
                  <c:v>JHM</c:v>
                </c:pt>
                <c:pt idx="5">
                  <c:v>OLK</c:v>
                </c:pt>
                <c:pt idx="6">
                  <c:v>VYS</c:v>
                </c:pt>
              </c:strCache>
            </c:strRef>
          </c:cat>
          <c:val>
            <c:numRef>
              <c:f>List1!$B$2:$B$8</c:f>
              <c:numCache>
                <c:formatCode>General</c:formatCode>
                <c:ptCount val="7"/>
                <c:pt idx="0">
                  <c:v>12</c:v>
                </c:pt>
                <c:pt idx="1">
                  <c:v>1</c:v>
                </c:pt>
                <c:pt idx="2">
                  <c:v>21</c:v>
                </c:pt>
                <c:pt idx="3">
                  <c:v>7</c:v>
                </c:pt>
                <c:pt idx="4">
                  <c:v>15</c:v>
                </c:pt>
                <c:pt idx="5">
                  <c:v>11</c:v>
                </c:pt>
                <c:pt idx="6">
                  <c:v>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DEA-4D1F-8C43-61A6C5A1E60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cs-CZ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List1!$B$1</c:f>
              <c:strCache>
                <c:ptCount val="1"/>
                <c:pt idx="0">
                  <c:v>Prodej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A8D2-4AE4-91E2-589606EC4DE6}"/>
              </c:ext>
            </c:extLst>
          </c:dPt>
          <c:dPt>
            <c:idx val="1"/>
            <c:bubble3D val="0"/>
            <c:spPr>
              <a:solidFill>
                <a:srgbClr val="C0000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A8D2-4AE4-91E2-589606EC4DE6}"/>
              </c:ext>
            </c:extLst>
          </c:dPt>
          <c:dPt>
            <c:idx val="2"/>
            <c:bubble3D val="0"/>
            <c:spPr>
              <a:solidFill>
                <a:schemeClr val="accent6">
                  <a:lumMod val="75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A8D2-4AE4-91E2-589606EC4DE6}"/>
              </c:ext>
            </c:extLst>
          </c:dPt>
          <c:dPt>
            <c:idx val="3"/>
            <c:bubble3D val="0"/>
            <c:spPr>
              <a:solidFill>
                <a:srgbClr val="7030A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A8D2-4AE4-91E2-589606EC4DE6}"/>
              </c:ext>
            </c:extLst>
          </c:dPt>
          <c:dPt>
            <c:idx val="4"/>
            <c:bubble3D val="0"/>
            <c:spPr>
              <a:solidFill>
                <a:srgbClr val="82000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A8D2-4AE4-91E2-589606EC4DE6}"/>
              </c:ext>
            </c:extLst>
          </c:dPt>
          <c:dPt>
            <c:idx val="5"/>
            <c:bubble3D val="0"/>
            <c:spPr>
              <a:solidFill>
                <a:schemeClr val="accent3">
                  <a:lumMod val="75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B-A8D2-4AE4-91E2-589606EC4DE6}"/>
              </c:ext>
            </c:extLst>
          </c:dPt>
          <c:dPt>
            <c:idx val="6"/>
            <c:bubble3D val="0"/>
            <c:spPr>
              <a:solidFill>
                <a:srgbClr val="FFC00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D-A8D2-4AE4-91E2-589606EC4DE6}"/>
              </c:ext>
            </c:extLst>
          </c:dPt>
          <c:cat>
            <c:strRef>
              <c:f>List1!$A$2:$A$8</c:f>
              <c:strCache>
                <c:ptCount val="7"/>
                <c:pt idx="0">
                  <c:v>ZK</c:v>
                </c:pt>
                <c:pt idx="1">
                  <c:v>MSK</c:v>
                </c:pt>
                <c:pt idx="2">
                  <c:v>PHA</c:v>
                </c:pt>
                <c:pt idx="3">
                  <c:v>STRČ</c:v>
                </c:pt>
                <c:pt idx="4">
                  <c:v>JHM</c:v>
                </c:pt>
                <c:pt idx="5">
                  <c:v>OLK</c:v>
                </c:pt>
                <c:pt idx="6">
                  <c:v>VYS</c:v>
                </c:pt>
              </c:strCache>
            </c:strRef>
          </c:cat>
          <c:val>
            <c:numRef>
              <c:f>List1!$B$2:$B$8</c:f>
              <c:numCache>
                <c:formatCode>General</c:formatCode>
                <c:ptCount val="7"/>
                <c:pt idx="0">
                  <c:v>34</c:v>
                </c:pt>
                <c:pt idx="1">
                  <c:v>6</c:v>
                </c:pt>
                <c:pt idx="2">
                  <c:v>3</c:v>
                </c:pt>
                <c:pt idx="3">
                  <c:v>2</c:v>
                </c:pt>
                <c:pt idx="4">
                  <c:v>42</c:v>
                </c:pt>
                <c:pt idx="5">
                  <c:v>6</c:v>
                </c:pt>
                <c:pt idx="6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C-A8D2-4AE4-91E2-589606EC4DE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cs-CZ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List1!$B$1</c:f>
              <c:strCache>
                <c:ptCount val="1"/>
                <c:pt idx="0">
                  <c:v>Prodej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8A7E-45AE-A2AE-FC0FFEAF80EF}"/>
              </c:ext>
            </c:extLst>
          </c:dPt>
          <c:dPt>
            <c:idx val="1"/>
            <c:bubble3D val="0"/>
            <c:spPr>
              <a:solidFill>
                <a:srgbClr val="C0000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8A7E-45AE-A2AE-FC0FFEAF80EF}"/>
              </c:ext>
            </c:extLst>
          </c:dPt>
          <c:dPt>
            <c:idx val="2"/>
            <c:bubble3D val="0"/>
            <c:spPr>
              <a:solidFill>
                <a:schemeClr val="accent6">
                  <a:lumMod val="75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8A7E-45AE-A2AE-FC0FFEAF80EF}"/>
              </c:ext>
            </c:extLst>
          </c:dPt>
          <c:dPt>
            <c:idx val="3"/>
            <c:bubble3D val="0"/>
            <c:spPr>
              <a:solidFill>
                <a:srgbClr val="7030A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8A7E-45AE-A2AE-FC0FFEAF80EF}"/>
              </c:ext>
            </c:extLst>
          </c:dPt>
          <c:dPt>
            <c:idx val="4"/>
            <c:bubble3D val="0"/>
            <c:spPr>
              <a:solidFill>
                <a:srgbClr val="82000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8A7E-45AE-A2AE-FC0FFEAF80EF}"/>
              </c:ext>
            </c:extLst>
          </c:dPt>
          <c:dPt>
            <c:idx val="5"/>
            <c:bubble3D val="0"/>
            <c:spPr>
              <a:solidFill>
                <a:schemeClr val="accent3">
                  <a:lumMod val="75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B-8A7E-45AE-A2AE-FC0FFEAF80EF}"/>
              </c:ext>
            </c:extLst>
          </c:dPt>
          <c:dPt>
            <c:idx val="6"/>
            <c:bubble3D val="0"/>
            <c:spPr>
              <a:solidFill>
                <a:srgbClr val="FFC00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D-8A7E-45AE-A2AE-FC0FFEAF80EF}"/>
              </c:ext>
            </c:extLst>
          </c:dPt>
          <c:cat>
            <c:strRef>
              <c:f>List1!$A$2:$A$8</c:f>
              <c:strCache>
                <c:ptCount val="7"/>
                <c:pt idx="0">
                  <c:v>ZK</c:v>
                </c:pt>
                <c:pt idx="1">
                  <c:v>MSK</c:v>
                </c:pt>
                <c:pt idx="2">
                  <c:v>PHA</c:v>
                </c:pt>
                <c:pt idx="3">
                  <c:v>STRČ</c:v>
                </c:pt>
                <c:pt idx="4">
                  <c:v>JHM</c:v>
                </c:pt>
                <c:pt idx="5">
                  <c:v>OLK</c:v>
                </c:pt>
                <c:pt idx="6">
                  <c:v>VYS</c:v>
                </c:pt>
              </c:strCache>
            </c:strRef>
          </c:cat>
          <c:val>
            <c:numRef>
              <c:f>List1!$B$2:$B$8</c:f>
              <c:numCache>
                <c:formatCode>General</c:formatCode>
                <c:ptCount val="7"/>
                <c:pt idx="0">
                  <c:v>23</c:v>
                </c:pt>
                <c:pt idx="1">
                  <c:v>11</c:v>
                </c:pt>
                <c:pt idx="2">
                  <c:v>6</c:v>
                </c:pt>
                <c:pt idx="3">
                  <c:v>7</c:v>
                </c:pt>
                <c:pt idx="4">
                  <c:v>18</c:v>
                </c:pt>
                <c:pt idx="5">
                  <c:v>16</c:v>
                </c:pt>
                <c:pt idx="6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C-8A7E-45AE-A2AE-FC0FFEAF80E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cs-CZ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List1!$B$1</c:f>
              <c:strCache>
                <c:ptCount val="1"/>
                <c:pt idx="0">
                  <c:v>Prodej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29AA-4D67-AA30-0175735F74D9}"/>
              </c:ext>
            </c:extLst>
          </c:dPt>
          <c:dPt>
            <c:idx val="1"/>
            <c:bubble3D val="0"/>
            <c:spPr>
              <a:solidFill>
                <a:srgbClr val="C0000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29AA-4D67-AA30-0175735F74D9}"/>
              </c:ext>
            </c:extLst>
          </c:dPt>
          <c:dPt>
            <c:idx val="2"/>
            <c:bubble3D val="0"/>
            <c:spPr>
              <a:solidFill>
                <a:schemeClr val="accent6">
                  <a:lumMod val="75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29AA-4D67-AA30-0175735F74D9}"/>
              </c:ext>
            </c:extLst>
          </c:dPt>
          <c:dPt>
            <c:idx val="3"/>
            <c:bubble3D val="0"/>
            <c:spPr>
              <a:solidFill>
                <a:srgbClr val="7030A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29AA-4D67-AA30-0175735F74D9}"/>
              </c:ext>
            </c:extLst>
          </c:dPt>
          <c:dPt>
            <c:idx val="4"/>
            <c:bubble3D val="0"/>
            <c:spPr>
              <a:solidFill>
                <a:srgbClr val="82000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29AA-4D67-AA30-0175735F74D9}"/>
              </c:ext>
            </c:extLst>
          </c:dPt>
          <c:dPt>
            <c:idx val="5"/>
            <c:bubble3D val="0"/>
            <c:spPr>
              <a:solidFill>
                <a:schemeClr val="accent3">
                  <a:lumMod val="75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B-29AA-4D67-AA30-0175735F74D9}"/>
              </c:ext>
            </c:extLst>
          </c:dPt>
          <c:dPt>
            <c:idx val="6"/>
            <c:bubble3D val="0"/>
            <c:spPr>
              <a:solidFill>
                <a:srgbClr val="FFC00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D-29AA-4D67-AA30-0175735F74D9}"/>
              </c:ext>
            </c:extLst>
          </c:dPt>
          <c:cat>
            <c:strRef>
              <c:f>List1!$A$2:$A$8</c:f>
              <c:strCache>
                <c:ptCount val="7"/>
                <c:pt idx="0">
                  <c:v>ZK</c:v>
                </c:pt>
                <c:pt idx="1">
                  <c:v>MSK</c:v>
                </c:pt>
                <c:pt idx="2">
                  <c:v>PHA</c:v>
                </c:pt>
                <c:pt idx="3">
                  <c:v>STRČ</c:v>
                </c:pt>
                <c:pt idx="4">
                  <c:v>JHM</c:v>
                </c:pt>
                <c:pt idx="5">
                  <c:v>OLK</c:v>
                </c:pt>
                <c:pt idx="6">
                  <c:v>VYS</c:v>
                </c:pt>
              </c:strCache>
            </c:strRef>
          </c:cat>
          <c:val>
            <c:numRef>
              <c:f>List1!$B$2:$B$8</c:f>
              <c:numCache>
                <c:formatCode>General</c:formatCode>
                <c:ptCount val="7"/>
                <c:pt idx="0">
                  <c:v>23</c:v>
                </c:pt>
                <c:pt idx="1">
                  <c:v>8</c:v>
                </c:pt>
                <c:pt idx="2">
                  <c:v>7</c:v>
                </c:pt>
                <c:pt idx="3">
                  <c:v>6</c:v>
                </c:pt>
                <c:pt idx="4">
                  <c:v>26</c:v>
                </c:pt>
                <c:pt idx="5">
                  <c:v>14</c:v>
                </c:pt>
                <c:pt idx="6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C-29AA-4D67-AA30-0175735F74D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cs-CZ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List1!$B$1</c:f>
              <c:strCache>
                <c:ptCount val="1"/>
                <c:pt idx="0">
                  <c:v>Valašsko (n=403)</c:v>
                </c:pt>
              </c:strCache>
            </c:strRef>
          </c:tx>
          <c:spPr>
            <a:solidFill>
              <a:schemeClr val="accent3"/>
            </a:solidFill>
            <a:ln w="19050">
              <a:solidFill>
                <a:schemeClr val="lt1"/>
              </a:solidFill>
            </a:ln>
            <a:effectLst/>
          </c:spPr>
          <c:invertIfNegative val="0"/>
          <c:dLbls>
            <c:numFmt formatCode="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8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List1!$A$2:$A$6</c:f>
              <c:strCache>
                <c:ptCount val="5"/>
                <c:pt idx="0">
                  <c:v>jsem zde poprvé</c:v>
                </c:pt>
                <c:pt idx="1">
                  <c:v>méně než jednou za rok</c:v>
                </c:pt>
                <c:pt idx="2">
                  <c:v>jednou za rok</c:v>
                </c:pt>
                <c:pt idx="3">
                  <c:v>několikrát ročně</c:v>
                </c:pt>
                <c:pt idx="4">
                  <c:v>minimálně 1x měsíčně</c:v>
                </c:pt>
              </c:strCache>
            </c:strRef>
          </c:cat>
          <c:val>
            <c:numRef>
              <c:f>List1!$B$2:$B$6</c:f>
              <c:numCache>
                <c:formatCode>0.0%</c:formatCode>
                <c:ptCount val="5"/>
                <c:pt idx="0">
                  <c:v>0.124</c:v>
                </c:pt>
                <c:pt idx="1">
                  <c:v>0.216</c:v>
                </c:pt>
                <c:pt idx="2">
                  <c:v>0.11910669975186104</c:v>
                </c:pt>
                <c:pt idx="3">
                  <c:v>0.499</c:v>
                </c:pt>
                <c:pt idx="4">
                  <c:v>4.2000000000000003E-2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71E-48EE-AE5E-B7E901F104FB}"/>
            </c:ext>
          </c:extLst>
        </c:ser>
        <c:ser>
          <c:idx val="1"/>
          <c:order val="1"/>
          <c:tx>
            <c:strRef>
              <c:f>List1!$C$1</c:f>
              <c:strCache>
                <c:ptCount val="1"/>
                <c:pt idx="0">
                  <c:v>Zlínsko a Luhačovicko (n=400)</c:v>
                </c:pt>
              </c:strCache>
            </c:strRef>
          </c:tx>
          <c:spPr>
            <a:solidFill>
              <a:schemeClr val="accent1"/>
            </a:solidFill>
            <a:ln w="19050">
              <a:solidFill>
                <a:schemeClr val="lt1"/>
              </a:solidFill>
            </a:ln>
            <a:effectLst/>
          </c:spPr>
          <c:invertIfNegative val="0"/>
          <c:dLbls>
            <c:numFmt formatCode="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8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List1!$A$2:$A$6</c:f>
              <c:strCache>
                <c:ptCount val="5"/>
                <c:pt idx="0">
                  <c:v>jsem zde poprvé</c:v>
                </c:pt>
                <c:pt idx="1">
                  <c:v>méně než jednou za rok</c:v>
                </c:pt>
                <c:pt idx="2">
                  <c:v>jednou za rok</c:v>
                </c:pt>
                <c:pt idx="3">
                  <c:v>několikrát ročně</c:v>
                </c:pt>
                <c:pt idx="4">
                  <c:v>minimálně 1x měsíčně</c:v>
                </c:pt>
              </c:strCache>
            </c:strRef>
          </c:cat>
          <c:val>
            <c:numRef>
              <c:f>List1!$C$2:$C$6</c:f>
              <c:numCache>
                <c:formatCode>0.0%</c:formatCode>
                <c:ptCount val="5"/>
                <c:pt idx="0">
                  <c:v>7.0000000000000007E-2</c:v>
                </c:pt>
                <c:pt idx="1">
                  <c:v>0.17499999999999999</c:v>
                </c:pt>
                <c:pt idx="2">
                  <c:v>0.11749999999999999</c:v>
                </c:pt>
                <c:pt idx="3">
                  <c:v>0.59299999999999997</c:v>
                </c:pt>
                <c:pt idx="4">
                  <c:v>4.4999999999999998E-2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FD8-48EA-8460-8889C8E5B67A}"/>
            </c:ext>
          </c:extLst>
        </c:ser>
        <c:ser>
          <c:idx val="2"/>
          <c:order val="2"/>
          <c:tx>
            <c:strRef>
              <c:f>List1!$D$1</c:f>
              <c:strCache>
                <c:ptCount val="1"/>
                <c:pt idx="0">
                  <c:v>Slovácko (n=401)</c:v>
                </c:pt>
              </c:strCache>
            </c:strRef>
          </c:tx>
          <c:spPr>
            <a:solidFill>
              <a:srgbClr val="C00000"/>
            </a:solidFill>
            <a:ln w="19050">
              <a:solidFill>
                <a:schemeClr val="lt1"/>
              </a:solidFill>
            </a:ln>
            <a:effectLst/>
          </c:spPr>
          <c:invertIfNegative val="0"/>
          <c:dLbls>
            <c:numFmt formatCode="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8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List1!$A$2:$A$6</c:f>
              <c:strCache>
                <c:ptCount val="5"/>
                <c:pt idx="0">
                  <c:v>jsem zde poprvé</c:v>
                </c:pt>
                <c:pt idx="1">
                  <c:v>méně než jednou za rok</c:v>
                </c:pt>
                <c:pt idx="2">
                  <c:v>jednou za rok</c:v>
                </c:pt>
                <c:pt idx="3">
                  <c:v>několikrát ročně</c:v>
                </c:pt>
                <c:pt idx="4">
                  <c:v>minimálně 1x měsíčně</c:v>
                </c:pt>
              </c:strCache>
            </c:strRef>
          </c:cat>
          <c:val>
            <c:numRef>
              <c:f>List1!$D$2:$D$6</c:f>
              <c:numCache>
                <c:formatCode>0.0%</c:formatCode>
                <c:ptCount val="5"/>
                <c:pt idx="0">
                  <c:v>2E-3</c:v>
                </c:pt>
                <c:pt idx="1">
                  <c:v>0.125</c:v>
                </c:pt>
                <c:pt idx="2">
                  <c:v>0.17206982543640897</c:v>
                </c:pt>
                <c:pt idx="3">
                  <c:v>0.626</c:v>
                </c:pt>
                <c:pt idx="4">
                  <c:v>7.1999999999999995E-2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FD8-48EA-8460-8889C8E5B67A}"/>
            </c:ext>
          </c:extLst>
        </c:ser>
        <c:ser>
          <c:idx val="3"/>
          <c:order val="3"/>
          <c:tx>
            <c:strRef>
              <c:f>List1!$E$1</c:f>
              <c:strCache>
                <c:ptCount val="1"/>
                <c:pt idx="0">
                  <c:v>Kroměřížsko (n=401)</c:v>
                </c:pt>
              </c:strCache>
            </c:strRef>
          </c:tx>
          <c:spPr>
            <a:solidFill>
              <a:srgbClr val="FFC000"/>
            </a:solidFill>
            <a:ln w="19050">
              <a:solidFill>
                <a:schemeClr val="lt1"/>
              </a:solidFill>
            </a:ln>
            <a:effectLst/>
          </c:spPr>
          <c:invertIfNegative val="0"/>
          <c:dLbls>
            <c:numFmt formatCode="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8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List1!$A$2:$A$6</c:f>
              <c:strCache>
                <c:ptCount val="5"/>
                <c:pt idx="0">
                  <c:v>jsem zde poprvé</c:v>
                </c:pt>
                <c:pt idx="1">
                  <c:v>méně než jednou za rok</c:v>
                </c:pt>
                <c:pt idx="2">
                  <c:v>jednou za rok</c:v>
                </c:pt>
                <c:pt idx="3">
                  <c:v>několikrát ročně</c:v>
                </c:pt>
                <c:pt idx="4">
                  <c:v>minimálně 1x měsíčně</c:v>
                </c:pt>
              </c:strCache>
            </c:strRef>
          </c:cat>
          <c:val>
            <c:numRef>
              <c:f>List1!$E$2:$E$6</c:f>
              <c:numCache>
                <c:formatCode>0.0%</c:formatCode>
                <c:ptCount val="5"/>
                <c:pt idx="0">
                  <c:v>0.19</c:v>
                </c:pt>
                <c:pt idx="1">
                  <c:v>0.107</c:v>
                </c:pt>
                <c:pt idx="2">
                  <c:v>0.256857855361596</c:v>
                </c:pt>
                <c:pt idx="3">
                  <c:v>0.41099999999999998</c:v>
                </c:pt>
                <c:pt idx="4">
                  <c:v>3.5000000000000003E-2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CFD8-48EA-8460-8889C8E5B67A}"/>
            </c:ext>
          </c:extLst>
        </c:ser>
        <c:ser>
          <c:idx val="4"/>
          <c:order val="4"/>
          <c:tx>
            <c:strRef>
              <c:f>List1!$F$1</c:f>
              <c:strCache>
                <c:ptCount val="1"/>
                <c:pt idx="0">
                  <c:v>ZLÍNSKÝ KRAJ (n=1605)</c:v>
                </c:pt>
              </c:strCache>
            </c:strRef>
          </c:tx>
          <c:spPr>
            <a:solidFill>
              <a:schemeClr val="tx1">
                <a:lumMod val="50000"/>
                <a:lumOff val="50000"/>
              </a:schemeClr>
            </a:solidFill>
            <a:ln w="19050">
              <a:solidFill>
                <a:schemeClr val="lt1"/>
              </a:solidFill>
            </a:ln>
            <a:effectLst/>
          </c:spPr>
          <c:invertIfNegative val="0"/>
          <c:dLbls>
            <c:numFmt formatCode="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8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List1!$A$2:$A$6</c:f>
              <c:strCache>
                <c:ptCount val="5"/>
                <c:pt idx="0">
                  <c:v>jsem zde poprvé</c:v>
                </c:pt>
                <c:pt idx="1">
                  <c:v>méně než jednou za rok</c:v>
                </c:pt>
                <c:pt idx="2">
                  <c:v>jednou za rok</c:v>
                </c:pt>
                <c:pt idx="3">
                  <c:v>několikrát ročně</c:v>
                </c:pt>
                <c:pt idx="4">
                  <c:v>minimálně 1x měsíčně</c:v>
                </c:pt>
              </c:strCache>
            </c:strRef>
          </c:cat>
          <c:val>
            <c:numRef>
              <c:f>List1!$F$2:$F$6</c:f>
              <c:numCache>
                <c:formatCode>0.0%</c:formatCode>
                <c:ptCount val="5"/>
                <c:pt idx="0">
                  <c:v>9.7000000000000003E-2</c:v>
                </c:pt>
                <c:pt idx="1">
                  <c:v>0.156</c:v>
                </c:pt>
                <c:pt idx="2">
                  <c:v>0.16600000000000001</c:v>
                </c:pt>
                <c:pt idx="3">
                  <c:v>0.53200000000000003</c:v>
                </c:pt>
                <c:pt idx="4">
                  <c:v>4.9000000000000002E-2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CFD8-48EA-8460-8889C8E5B67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458475007"/>
        <c:axId val="458470015"/>
      </c:barChart>
      <c:valAx>
        <c:axId val="458470015"/>
        <c:scaling>
          <c:orientation val="minMax"/>
          <c:max val="1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0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cs-CZ"/>
          </a:p>
        </c:txPr>
        <c:crossAx val="458475007"/>
        <c:crosses val="autoZero"/>
        <c:crossBetween val="between"/>
      </c:valAx>
      <c:catAx>
        <c:axId val="458475007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cs-CZ"/>
          </a:p>
        </c:txPr>
        <c:crossAx val="458470015"/>
        <c:crosses val="autoZero"/>
        <c:auto val="1"/>
        <c:lblAlgn val="ctr"/>
        <c:lblOffset val="100"/>
        <c:noMultiLvlLbl val="0"/>
      </c:catAx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58885779234638091"/>
          <c:y val="0.60046151070491249"/>
          <c:w val="0.40135694159326218"/>
          <c:h val="0.29081680588963343"/>
        </c:manualLayout>
      </c:layout>
      <c:overlay val="1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8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cs-CZ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cs-CZ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List1!$B$1</c:f>
              <c:strCache>
                <c:ptCount val="1"/>
                <c:pt idx="0">
                  <c:v>Valašsko (n=403)</c:v>
                </c:pt>
              </c:strCache>
            </c:strRef>
          </c:tx>
          <c:spPr>
            <a:solidFill>
              <a:schemeClr val="accent3"/>
            </a:solidFill>
            <a:ln w="19050">
              <a:solidFill>
                <a:schemeClr val="lt1"/>
              </a:solidFill>
            </a:ln>
            <a:effectLst/>
          </c:spPr>
          <c:invertIfNegative val="0"/>
          <c:dLbls>
            <c:numFmt formatCode="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8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List1!$A$2:$A$8</c:f>
              <c:strCache>
                <c:ptCount val="7"/>
                <c:pt idx="0">
                  <c:v>v hotelu, v ubytovacím zařízení</c:v>
                </c:pt>
                <c:pt idx="1">
                  <c:v>v cestovní kanceláři / agentuře</c:v>
                </c:pt>
                <c:pt idx="2">
                  <c:v>z tisku, TV</c:v>
                </c:pt>
                <c:pt idx="3">
                  <c:v>v práci, ve škole</c:v>
                </c:pt>
                <c:pt idx="4">
                  <c:v>z internetu</c:v>
                </c:pt>
                <c:pt idx="5">
                  <c:v>od příbuzných, známých, přátel</c:v>
                </c:pt>
                <c:pt idx="6">
                  <c:v>vlastní zkušenosti z minulé návštěvy</c:v>
                </c:pt>
              </c:strCache>
            </c:strRef>
          </c:cat>
          <c:val>
            <c:numRef>
              <c:f>List1!$B$2:$B$8</c:f>
              <c:numCache>
                <c:formatCode>0.0%</c:formatCode>
                <c:ptCount val="7"/>
                <c:pt idx="0">
                  <c:v>1.7369727047146403E-2</c:v>
                </c:pt>
                <c:pt idx="1">
                  <c:v>2.4813895781637717E-3</c:v>
                </c:pt>
                <c:pt idx="2">
                  <c:v>9.9255583126550868E-3</c:v>
                </c:pt>
                <c:pt idx="3">
                  <c:v>7.1960297766749379E-2</c:v>
                </c:pt>
                <c:pt idx="4">
                  <c:v>0.16129032258064516</c:v>
                </c:pt>
                <c:pt idx="5">
                  <c:v>0.31513647642679898</c:v>
                </c:pt>
                <c:pt idx="6">
                  <c:v>0.70719602977667495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71E-48EE-AE5E-B7E901F104FB}"/>
            </c:ext>
          </c:extLst>
        </c:ser>
        <c:ser>
          <c:idx val="1"/>
          <c:order val="1"/>
          <c:tx>
            <c:strRef>
              <c:f>List1!$C$1</c:f>
              <c:strCache>
                <c:ptCount val="1"/>
                <c:pt idx="0">
                  <c:v>Zlínsko a Luhačovicko (n=400)</c:v>
                </c:pt>
              </c:strCache>
            </c:strRef>
          </c:tx>
          <c:spPr>
            <a:solidFill>
              <a:schemeClr val="accent1"/>
            </a:solidFill>
            <a:ln w="19050">
              <a:solidFill>
                <a:schemeClr val="lt1"/>
              </a:solidFill>
            </a:ln>
            <a:effectLst/>
          </c:spPr>
          <c:invertIfNegative val="0"/>
          <c:dLbls>
            <c:numFmt formatCode="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8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List1!$A$2:$A$8</c:f>
              <c:strCache>
                <c:ptCount val="7"/>
                <c:pt idx="0">
                  <c:v>v hotelu, v ubytovacím zařízení</c:v>
                </c:pt>
                <c:pt idx="1">
                  <c:v>v cestovní kanceláři / agentuře</c:v>
                </c:pt>
                <c:pt idx="2">
                  <c:v>z tisku, TV</c:v>
                </c:pt>
                <c:pt idx="3">
                  <c:v>v práci, ve škole</c:v>
                </c:pt>
                <c:pt idx="4">
                  <c:v>z internetu</c:v>
                </c:pt>
                <c:pt idx="5">
                  <c:v>od příbuzných, známých, přátel</c:v>
                </c:pt>
                <c:pt idx="6">
                  <c:v>vlastní zkušenosti z minulé návštěvy</c:v>
                </c:pt>
              </c:strCache>
            </c:strRef>
          </c:cat>
          <c:val>
            <c:numRef>
              <c:f>List1!$C$2:$C$8</c:f>
              <c:numCache>
                <c:formatCode>0.0%</c:formatCode>
                <c:ptCount val="7"/>
                <c:pt idx="0">
                  <c:v>2.5000000000000001E-3</c:v>
                </c:pt>
                <c:pt idx="1">
                  <c:v>2.5000000000000001E-3</c:v>
                </c:pt>
                <c:pt idx="2">
                  <c:v>0.01</c:v>
                </c:pt>
                <c:pt idx="3">
                  <c:v>7.4999999999999997E-3</c:v>
                </c:pt>
                <c:pt idx="4">
                  <c:v>0.06</c:v>
                </c:pt>
                <c:pt idx="5">
                  <c:v>0.16250000000000001</c:v>
                </c:pt>
                <c:pt idx="6">
                  <c:v>0.85250000000000004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FD8-48EA-8460-8889C8E5B67A}"/>
            </c:ext>
          </c:extLst>
        </c:ser>
        <c:ser>
          <c:idx val="2"/>
          <c:order val="2"/>
          <c:tx>
            <c:strRef>
              <c:f>List1!$D$1</c:f>
              <c:strCache>
                <c:ptCount val="1"/>
                <c:pt idx="0">
                  <c:v>Slovácko (n=401)</c:v>
                </c:pt>
              </c:strCache>
            </c:strRef>
          </c:tx>
          <c:spPr>
            <a:solidFill>
              <a:srgbClr val="C00000"/>
            </a:solidFill>
            <a:ln w="19050">
              <a:solidFill>
                <a:schemeClr val="lt1"/>
              </a:solidFill>
            </a:ln>
            <a:effectLst/>
          </c:spPr>
          <c:invertIfNegative val="0"/>
          <c:dLbls>
            <c:numFmt formatCode="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8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List1!$A$2:$A$8</c:f>
              <c:strCache>
                <c:ptCount val="7"/>
                <c:pt idx="0">
                  <c:v>v hotelu, v ubytovacím zařízení</c:v>
                </c:pt>
                <c:pt idx="1">
                  <c:v>v cestovní kanceláři / agentuře</c:v>
                </c:pt>
                <c:pt idx="2">
                  <c:v>z tisku, TV</c:v>
                </c:pt>
                <c:pt idx="3">
                  <c:v>v práci, ve škole</c:v>
                </c:pt>
                <c:pt idx="4">
                  <c:v>z internetu</c:v>
                </c:pt>
                <c:pt idx="5">
                  <c:v>od příbuzných, známých, přátel</c:v>
                </c:pt>
                <c:pt idx="6">
                  <c:v>vlastní zkušenosti z minulé návštěvy</c:v>
                </c:pt>
              </c:strCache>
            </c:strRef>
          </c:cat>
          <c:val>
            <c:numRef>
              <c:f>List1!$D$2:$D$8</c:f>
              <c:numCache>
                <c:formatCode>0.0%</c:formatCode>
                <c:ptCount val="7"/>
                <c:pt idx="0">
                  <c:v>0</c:v>
                </c:pt>
                <c:pt idx="1">
                  <c:v>0</c:v>
                </c:pt>
                <c:pt idx="2">
                  <c:v>7.4812967581047388E-3</c:v>
                </c:pt>
                <c:pt idx="3">
                  <c:v>0</c:v>
                </c:pt>
                <c:pt idx="4">
                  <c:v>9.7256857855361589E-2</c:v>
                </c:pt>
                <c:pt idx="5">
                  <c:v>7.2319201995012475E-2</c:v>
                </c:pt>
                <c:pt idx="6">
                  <c:v>0.97755610972568574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FD8-48EA-8460-8889C8E5B67A}"/>
            </c:ext>
          </c:extLst>
        </c:ser>
        <c:ser>
          <c:idx val="3"/>
          <c:order val="3"/>
          <c:tx>
            <c:strRef>
              <c:f>List1!$E$1</c:f>
              <c:strCache>
                <c:ptCount val="1"/>
                <c:pt idx="0">
                  <c:v>Kroměřížsko (n=401)</c:v>
                </c:pt>
              </c:strCache>
            </c:strRef>
          </c:tx>
          <c:spPr>
            <a:solidFill>
              <a:srgbClr val="FFC000"/>
            </a:solidFill>
            <a:ln w="19050">
              <a:solidFill>
                <a:schemeClr val="lt1"/>
              </a:solidFill>
            </a:ln>
            <a:effectLst/>
          </c:spPr>
          <c:invertIfNegative val="0"/>
          <c:dLbls>
            <c:numFmt formatCode="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8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List1!$A$2:$A$8</c:f>
              <c:strCache>
                <c:ptCount val="7"/>
                <c:pt idx="0">
                  <c:v>v hotelu, v ubytovacím zařízení</c:v>
                </c:pt>
                <c:pt idx="1">
                  <c:v>v cestovní kanceláři / agentuře</c:v>
                </c:pt>
                <c:pt idx="2">
                  <c:v>z tisku, TV</c:v>
                </c:pt>
                <c:pt idx="3">
                  <c:v>v práci, ve škole</c:v>
                </c:pt>
                <c:pt idx="4">
                  <c:v>z internetu</c:v>
                </c:pt>
                <c:pt idx="5">
                  <c:v>od příbuzných, známých, přátel</c:v>
                </c:pt>
                <c:pt idx="6">
                  <c:v>vlastní zkušenosti z minulé návštěvy</c:v>
                </c:pt>
              </c:strCache>
            </c:strRef>
          </c:cat>
          <c:val>
            <c:numRef>
              <c:f>List1!$E$2:$E$8</c:f>
              <c:numCache>
                <c:formatCode>0.0%</c:formatCode>
                <c:ptCount val="7"/>
                <c:pt idx="0">
                  <c:v>1.7456359102244388E-2</c:v>
                </c:pt>
                <c:pt idx="1">
                  <c:v>5.7356608478802994E-2</c:v>
                </c:pt>
                <c:pt idx="2">
                  <c:v>6.2344139650872821E-2</c:v>
                </c:pt>
                <c:pt idx="3">
                  <c:v>0.13715710723192021</c:v>
                </c:pt>
                <c:pt idx="4">
                  <c:v>0.24937655860349128</c:v>
                </c:pt>
                <c:pt idx="5">
                  <c:v>0.34164588528678302</c:v>
                </c:pt>
                <c:pt idx="6">
                  <c:v>0.32917705735660846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CFD8-48EA-8460-8889C8E5B67A}"/>
            </c:ext>
          </c:extLst>
        </c:ser>
        <c:ser>
          <c:idx val="4"/>
          <c:order val="4"/>
          <c:tx>
            <c:strRef>
              <c:f>List1!$F$1</c:f>
              <c:strCache>
                <c:ptCount val="1"/>
                <c:pt idx="0">
                  <c:v>ZLÍNSKÝ KRAJ (n=1605)</c:v>
                </c:pt>
              </c:strCache>
            </c:strRef>
          </c:tx>
          <c:spPr>
            <a:solidFill>
              <a:schemeClr val="tx1">
                <a:lumMod val="50000"/>
                <a:lumOff val="50000"/>
              </a:schemeClr>
            </a:solidFill>
            <a:ln w="19050">
              <a:solidFill>
                <a:schemeClr val="lt1"/>
              </a:solidFill>
            </a:ln>
            <a:effectLst/>
          </c:spPr>
          <c:invertIfNegative val="0"/>
          <c:dLbls>
            <c:numFmt formatCode="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8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List1!$A$2:$A$8</c:f>
              <c:strCache>
                <c:ptCount val="7"/>
                <c:pt idx="0">
                  <c:v>v hotelu, v ubytovacím zařízení</c:v>
                </c:pt>
                <c:pt idx="1">
                  <c:v>v cestovní kanceláři / agentuře</c:v>
                </c:pt>
                <c:pt idx="2">
                  <c:v>z tisku, TV</c:v>
                </c:pt>
                <c:pt idx="3">
                  <c:v>v práci, ve škole</c:v>
                </c:pt>
                <c:pt idx="4">
                  <c:v>z internetu</c:v>
                </c:pt>
                <c:pt idx="5">
                  <c:v>od příbuzných, známých, přátel</c:v>
                </c:pt>
                <c:pt idx="6">
                  <c:v>vlastní zkušenosti z minulé návštěvy</c:v>
                </c:pt>
              </c:strCache>
            </c:strRef>
          </c:cat>
          <c:val>
            <c:numRef>
              <c:f>List1!$F$2:$F$8</c:f>
              <c:numCache>
                <c:formatCode>0.0%</c:formatCode>
                <c:ptCount val="7"/>
                <c:pt idx="0">
                  <c:v>8.9999999999999993E-3</c:v>
                </c:pt>
                <c:pt idx="1">
                  <c:v>1.6E-2</c:v>
                </c:pt>
                <c:pt idx="2">
                  <c:v>2.1999999999999999E-2</c:v>
                </c:pt>
                <c:pt idx="3">
                  <c:v>5.3999999999999999E-2</c:v>
                </c:pt>
                <c:pt idx="4">
                  <c:v>0.14199999999999999</c:v>
                </c:pt>
                <c:pt idx="5">
                  <c:v>0.223</c:v>
                </c:pt>
                <c:pt idx="6">
                  <c:v>0.71699999999999997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CFD8-48EA-8460-8889C8E5B67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458475007"/>
        <c:axId val="458470015"/>
      </c:barChart>
      <c:valAx>
        <c:axId val="458470015"/>
        <c:scaling>
          <c:orientation val="minMax"/>
          <c:max val="1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0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cs-CZ"/>
          </a:p>
        </c:txPr>
        <c:crossAx val="458475007"/>
        <c:crosses val="autoZero"/>
        <c:crossBetween val="between"/>
      </c:valAx>
      <c:catAx>
        <c:axId val="458475007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cs-CZ"/>
          </a:p>
        </c:txPr>
        <c:crossAx val="458470015"/>
        <c:crosses val="autoZero"/>
        <c:auto val="1"/>
        <c:lblAlgn val="ctr"/>
        <c:lblOffset val="100"/>
        <c:noMultiLvlLbl val="0"/>
      </c:catAx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56602550487221492"/>
          <c:y val="0.60046151070491249"/>
          <c:w val="0.42418922906742812"/>
          <c:h val="0.29081680588963343"/>
        </c:manualLayout>
      </c:layout>
      <c:overlay val="1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8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cs-CZ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cs-CZ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List1!$B$1</c:f>
              <c:strCache>
                <c:ptCount val="1"/>
                <c:pt idx="0">
                  <c:v>Valašsko (n=403)</c:v>
                </c:pt>
              </c:strCache>
            </c:strRef>
          </c:tx>
          <c:spPr>
            <a:solidFill>
              <a:schemeClr val="accent3"/>
            </a:solidFill>
            <a:ln w="19050">
              <a:solidFill>
                <a:schemeClr val="lt1"/>
              </a:solidFill>
            </a:ln>
            <a:effectLst/>
          </c:spPr>
          <c:invertIfNegative val="0"/>
          <c:dLbls>
            <c:numFmt formatCode="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8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List1!$A$2:$A$7</c:f>
              <c:strCache>
                <c:ptCount val="6"/>
                <c:pt idx="0">
                  <c:v>kolo</c:v>
                </c:pt>
                <c:pt idx="1">
                  <c:v>obytný vůz či automobil s obytným přívěsem</c:v>
                </c:pt>
                <c:pt idx="2">
                  <c:v>autobus (linkový)</c:v>
                </c:pt>
                <c:pt idx="3">
                  <c:v>autobus (zájezd)</c:v>
                </c:pt>
                <c:pt idx="4">
                  <c:v>vlak</c:v>
                </c:pt>
                <c:pt idx="5">
                  <c:v>osobní automobil nebo motocykl</c:v>
                </c:pt>
              </c:strCache>
            </c:strRef>
          </c:cat>
          <c:val>
            <c:numRef>
              <c:f>List1!$B$2:$B$7</c:f>
              <c:numCache>
                <c:formatCode>0.0%</c:formatCode>
                <c:ptCount val="6"/>
                <c:pt idx="0">
                  <c:v>1.7369727047146403E-2</c:v>
                </c:pt>
                <c:pt idx="1">
                  <c:v>2.9776674937965261E-2</c:v>
                </c:pt>
                <c:pt idx="2">
                  <c:v>1.2406947890818859E-2</c:v>
                </c:pt>
                <c:pt idx="3">
                  <c:v>4.9627791563275434E-3</c:v>
                </c:pt>
                <c:pt idx="4">
                  <c:v>6.2034739454094295E-2</c:v>
                </c:pt>
                <c:pt idx="5">
                  <c:v>0.87096774193548387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71E-48EE-AE5E-B7E901F104FB}"/>
            </c:ext>
          </c:extLst>
        </c:ser>
        <c:ser>
          <c:idx val="1"/>
          <c:order val="1"/>
          <c:tx>
            <c:strRef>
              <c:f>List1!$C$1</c:f>
              <c:strCache>
                <c:ptCount val="1"/>
                <c:pt idx="0">
                  <c:v>Zlínsko a Luhačovicko (n=400)</c:v>
                </c:pt>
              </c:strCache>
            </c:strRef>
          </c:tx>
          <c:spPr>
            <a:solidFill>
              <a:schemeClr val="accent1"/>
            </a:solidFill>
            <a:ln w="19050">
              <a:solidFill>
                <a:schemeClr val="lt1"/>
              </a:solidFill>
            </a:ln>
            <a:effectLst/>
          </c:spPr>
          <c:invertIfNegative val="0"/>
          <c:dLbls>
            <c:numFmt formatCode="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8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List1!$A$2:$A$7</c:f>
              <c:strCache>
                <c:ptCount val="6"/>
                <c:pt idx="0">
                  <c:v>kolo</c:v>
                </c:pt>
                <c:pt idx="1">
                  <c:v>obytný vůz či automobil s obytným přívěsem</c:v>
                </c:pt>
                <c:pt idx="2">
                  <c:v>autobus (linkový)</c:v>
                </c:pt>
                <c:pt idx="3">
                  <c:v>autobus (zájezd)</c:v>
                </c:pt>
                <c:pt idx="4">
                  <c:v>vlak</c:v>
                </c:pt>
                <c:pt idx="5">
                  <c:v>osobní automobil nebo motocykl</c:v>
                </c:pt>
              </c:strCache>
            </c:strRef>
          </c:cat>
          <c:val>
            <c:numRef>
              <c:f>List1!$C$2:$C$7</c:f>
              <c:numCache>
                <c:formatCode>0.0%</c:formatCode>
                <c:ptCount val="6"/>
                <c:pt idx="0">
                  <c:v>0</c:v>
                </c:pt>
                <c:pt idx="1">
                  <c:v>1.2500000000000001E-2</c:v>
                </c:pt>
                <c:pt idx="2">
                  <c:v>0</c:v>
                </c:pt>
                <c:pt idx="3">
                  <c:v>2.5000000000000001E-3</c:v>
                </c:pt>
                <c:pt idx="4">
                  <c:v>8.2500000000000004E-2</c:v>
                </c:pt>
                <c:pt idx="5">
                  <c:v>0.90249999999999997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FD8-48EA-8460-8889C8E5B67A}"/>
            </c:ext>
          </c:extLst>
        </c:ser>
        <c:ser>
          <c:idx val="2"/>
          <c:order val="2"/>
          <c:tx>
            <c:strRef>
              <c:f>List1!$D$1</c:f>
              <c:strCache>
                <c:ptCount val="1"/>
                <c:pt idx="0">
                  <c:v>Slovácko (n=401)</c:v>
                </c:pt>
              </c:strCache>
            </c:strRef>
          </c:tx>
          <c:spPr>
            <a:solidFill>
              <a:srgbClr val="C00000"/>
            </a:solidFill>
            <a:ln w="19050">
              <a:solidFill>
                <a:schemeClr val="lt1"/>
              </a:solidFill>
            </a:ln>
            <a:effectLst/>
          </c:spPr>
          <c:invertIfNegative val="0"/>
          <c:dLbls>
            <c:numFmt formatCode="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8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List1!$A$2:$A$7</c:f>
              <c:strCache>
                <c:ptCount val="6"/>
                <c:pt idx="0">
                  <c:v>kolo</c:v>
                </c:pt>
                <c:pt idx="1">
                  <c:v>obytný vůz či automobil s obytným přívěsem</c:v>
                </c:pt>
                <c:pt idx="2">
                  <c:v>autobus (linkový)</c:v>
                </c:pt>
                <c:pt idx="3">
                  <c:v>autobus (zájezd)</c:v>
                </c:pt>
                <c:pt idx="4">
                  <c:v>vlak</c:v>
                </c:pt>
                <c:pt idx="5">
                  <c:v>osobní automobil nebo motocykl</c:v>
                </c:pt>
              </c:strCache>
            </c:strRef>
          </c:cat>
          <c:val>
            <c:numRef>
              <c:f>List1!$D$2:$D$7</c:f>
              <c:numCache>
                <c:formatCode>0.0%</c:formatCode>
                <c:ptCount val="6"/>
                <c:pt idx="0">
                  <c:v>0</c:v>
                </c:pt>
                <c:pt idx="1">
                  <c:v>1.2468827930174564E-2</c:v>
                </c:pt>
                <c:pt idx="2">
                  <c:v>0</c:v>
                </c:pt>
                <c:pt idx="3">
                  <c:v>0</c:v>
                </c:pt>
                <c:pt idx="4">
                  <c:v>2.7431421446384038E-2</c:v>
                </c:pt>
                <c:pt idx="5">
                  <c:v>0.95760598503740657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FD8-48EA-8460-8889C8E5B67A}"/>
            </c:ext>
          </c:extLst>
        </c:ser>
        <c:ser>
          <c:idx val="3"/>
          <c:order val="3"/>
          <c:tx>
            <c:strRef>
              <c:f>List1!$E$1</c:f>
              <c:strCache>
                <c:ptCount val="1"/>
                <c:pt idx="0">
                  <c:v>Kroměřížsko (n=401)</c:v>
                </c:pt>
              </c:strCache>
            </c:strRef>
          </c:tx>
          <c:spPr>
            <a:solidFill>
              <a:srgbClr val="FFC000"/>
            </a:solidFill>
            <a:ln w="19050">
              <a:solidFill>
                <a:schemeClr val="lt1"/>
              </a:solidFill>
            </a:ln>
            <a:effectLst/>
          </c:spPr>
          <c:invertIfNegative val="0"/>
          <c:dLbls>
            <c:numFmt formatCode="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8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List1!$A$2:$A$7</c:f>
              <c:strCache>
                <c:ptCount val="6"/>
                <c:pt idx="0">
                  <c:v>kolo</c:v>
                </c:pt>
                <c:pt idx="1">
                  <c:v>obytný vůz či automobil s obytným přívěsem</c:v>
                </c:pt>
                <c:pt idx="2">
                  <c:v>autobus (linkový)</c:v>
                </c:pt>
                <c:pt idx="3">
                  <c:v>autobus (zájezd)</c:v>
                </c:pt>
                <c:pt idx="4">
                  <c:v>vlak</c:v>
                </c:pt>
                <c:pt idx="5">
                  <c:v>osobní automobil nebo motocykl</c:v>
                </c:pt>
              </c:strCache>
            </c:strRef>
          </c:cat>
          <c:val>
            <c:numRef>
              <c:f>List1!$E$2:$E$7</c:f>
              <c:numCache>
                <c:formatCode>0.0%</c:formatCode>
                <c:ptCount val="6"/>
                <c:pt idx="0">
                  <c:v>9.9750623441396506E-3</c:v>
                </c:pt>
                <c:pt idx="1">
                  <c:v>1.2468827930174564E-2</c:v>
                </c:pt>
                <c:pt idx="2">
                  <c:v>5.7356608478802994E-2</c:v>
                </c:pt>
                <c:pt idx="3">
                  <c:v>0.11221945137157106</c:v>
                </c:pt>
                <c:pt idx="4">
                  <c:v>0.10723192019950124</c:v>
                </c:pt>
                <c:pt idx="5">
                  <c:v>0.6982543640897757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CFD8-48EA-8460-8889C8E5B67A}"/>
            </c:ext>
          </c:extLst>
        </c:ser>
        <c:ser>
          <c:idx val="4"/>
          <c:order val="4"/>
          <c:tx>
            <c:strRef>
              <c:f>List1!$F$1</c:f>
              <c:strCache>
                <c:ptCount val="1"/>
                <c:pt idx="0">
                  <c:v>ZLÍNSKÝ KRAJ (n=1605)</c:v>
                </c:pt>
              </c:strCache>
            </c:strRef>
          </c:tx>
          <c:spPr>
            <a:solidFill>
              <a:schemeClr val="tx1">
                <a:lumMod val="50000"/>
                <a:lumOff val="50000"/>
              </a:schemeClr>
            </a:solidFill>
            <a:ln w="19050">
              <a:solidFill>
                <a:schemeClr val="lt1"/>
              </a:solidFill>
            </a:ln>
            <a:effectLst/>
          </c:spPr>
          <c:invertIfNegative val="0"/>
          <c:dLbls>
            <c:numFmt formatCode="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8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List1!$A$2:$A$7</c:f>
              <c:strCache>
                <c:ptCount val="6"/>
                <c:pt idx="0">
                  <c:v>kolo</c:v>
                </c:pt>
                <c:pt idx="1">
                  <c:v>obytný vůz či automobil s obytným přívěsem</c:v>
                </c:pt>
                <c:pt idx="2">
                  <c:v>autobus (linkový)</c:v>
                </c:pt>
                <c:pt idx="3">
                  <c:v>autobus (zájezd)</c:v>
                </c:pt>
                <c:pt idx="4">
                  <c:v>vlak</c:v>
                </c:pt>
                <c:pt idx="5">
                  <c:v>osobní automobil nebo motocykl</c:v>
                </c:pt>
              </c:strCache>
            </c:strRef>
          </c:cat>
          <c:val>
            <c:numRef>
              <c:f>List1!$F$2:$F$7</c:f>
              <c:numCache>
                <c:formatCode>0.0%</c:formatCode>
                <c:ptCount val="6"/>
                <c:pt idx="0">
                  <c:v>7.0000000000000001E-3</c:v>
                </c:pt>
                <c:pt idx="1">
                  <c:v>1.7000000000000001E-2</c:v>
                </c:pt>
                <c:pt idx="2">
                  <c:v>1.7000000000000001E-2</c:v>
                </c:pt>
                <c:pt idx="3">
                  <c:v>0.03</c:v>
                </c:pt>
                <c:pt idx="4">
                  <c:v>7.0000000000000007E-2</c:v>
                </c:pt>
                <c:pt idx="5">
                  <c:v>0.85699999999999998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CFD8-48EA-8460-8889C8E5B67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458475007"/>
        <c:axId val="458470015"/>
      </c:barChart>
      <c:valAx>
        <c:axId val="458470015"/>
        <c:scaling>
          <c:orientation val="minMax"/>
          <c:max val="1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0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cs-CZ"/>
          </a:p>
        </c:txPr>
        <c:crossAx val="458475007"/>
        <c:crosses val="autoZero"/>
        <c:crossBetween val="between"/>
      </c:valAx>
      <c:catAx>
        <c:axId val="458475007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cs-CZ"/>
          </a:p>
        </c:txPr>
        <c:crossAx val="458470015"/>
        <c:crosses val="autoZero"/>
        <c:auto val="1"/>
        <c:lblAlgn val="ctr"/>
        <c:lblOffset val="100"/>
        <c:noMultiLvlLbl val="0"/>
      </c:catAx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56602550487221492"/>
          <c:y val="0.60046151070491249"/>
          <c:w val="0.42418922906742812"/>
          <c:h val="0.29081680588963343"/>
        </c:manualLayout>
      </c:layout>
      <c:overlay val="1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8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cs-CZ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cs-CZ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List1!$B$1</c:f>
              <c:strCache>
                <c:ptCount val="1"/>
                <c:pt idx="0">
                  <c:v>Valašsko (n=403)</c:v>
                </c:pt>
              </c:strCache>
            </c:strRef>
          </c:tx>
          <c:spPr>
            <a:solidFill>
              <a:schemeClr val="accent3"/>
            </a:solidFill>
            <a:ln w="19050">
              <a:solidFill>
                <a:schemeClr val="lt1"/>
              </a:solidFill>
            </a:ln>
            <a:effectLst/>
          </c:spPr>
          <c:invertIfNegative val="0"/>
          <c:dLbls>
            <c:numFmt formatCode="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8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List1!$A$2:$A$6</c:f>
              <c:strCache>
                <c:ptCount val="5"/>
                <c:pt idx="0">
                  <c:v>lázně / wellness</c:v>
                </c:pt>
                <c:pt idx="1">
                  <c:v>návštěva příbuz. / známých</c:v>
                </c:pt>
                <c:pt idx="2">
                  <c:v>přírodní památky</c:v>
                </c:pt>
                <c:pt idx="3">
                  <c:v>kulturní památky</c:v>
                </c:pt>
                <c:pt idx="4">
                  <c:v>pěší turistika</c:v>
                </c:pt>
              </c:strCache>
            </c:strRef>
          </c:cat>
          <c:val>
            <c:numRef>
              <c:f>List1!$B$2:$B$6</c:f>
              <c:numCache>
                <c:formatCode>0.0%</c:formatCode>
                <c:ptCount val="5"/>
                <c:pt idx="0">
                  <c:v>0.20347394540942929</c:v>
                </c:pt>
                <c:pt idx="1">
                  <c:v>0.25310173697270472</c:v>
                </c:pt>
                <c:pt idx="2">
                  <c:v>0.42431761786600497</c:v>
                </c:pt>
                <c:pt idx="3">
                  <c:v>0.40694789081885857</c:v>
                </c:pt>
                <c:pt idx="4">
                  <c:v>0.65260545905707201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71E-48EE-AE5E-B7E901F104FB}"/>
            </c:ext>
          </c:extLst>
        </c:ser>
        <c:ser>
          <c:idx val="1"/>
          <c:order val="1"/>
          <c:tx>
            <c:strRef>
              <c:f>List1!$C$1</c:f>
              <c:strCache>
                <c:ptCount val="1"/>
                <c:pt idx="0">
                  <c:v>Zlínsko a Luhačovicko (n=400)</c:v>
                </c:pt>
              </c:strCache>
            </c:strRef>
          </c:tx>
          <c:spPr>
            <a:solidFill>
              <a:schemeClr val="accent1"/>
            </a:solidFill>
            <a:ln w="19050">
              <a:solidFill>
                <a:schemeClr val="lt1"/>
              </a:solidFill>
            </a:ln>
            <a:effectLst/>
          </c:spPr>
          <c:invertIfNegative val="0"/>
          <c:dLbls>
            <c:numFmt formatCode="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8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List1!$A$2:$A$6</c:f>
              <c:strCache>
                <c:ptCount val="5"/>
                <c:pt idx="0">
                  <c:v>lázně / wellness</c:v>
                </c:pt>
                <c:pt idx="1">
                  <c:v>návštěva příbuz. / známých</c:v>
                </c:pt>
                <c:pt idx="2">
                  <c:v>přírodní památky</c:v>
                </c:pt>
                <c:pt idx="3">
                  <c:v>kulturní památky</c:v>
                </c:pt>
                <c:pt idx="4">
                  <c:v>pěší turistika</c:v>
                </c:pt>
              </c:strCache>
            </c:strRef>
          </c:cat>
          <c:val>
            <c:numRef>
              <c:f>List1!$C$2:$C$6</c:f>
              <c:numCache>
                <c:formatCode>0.0%</c:formatCode>
                <c:ptCount val="5"/>
                <c:pt idx="0">
                  <c:v>0.315</c:v>
                </c:pt>
                <c:pt idx="1">
                  <c:v>0.17499999999999999</c:v>
                </c:pt>
                <c:pt idx="2">
                  <c:v>0.36249999999999999</c:v>
                </c:pt>
                <c:pt idx="3">
                  <c:v>0.27</c:v>
                </c:pt>
                <c:pt idx="4">
                  <c:v>0.46500000000000002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FD8-48EA-8460-8889C8E5B67A}"/>
            </c:ext>
          </c:extLst>
        </c:ser>
        <c:ser>
          <c:idx val="2"/>
          <c:order val="2"/>
          <c:tx>
            <c:strRef>
              <c:f>List1!$D$1</c:f>
              <c:strCache>
                <c:ptCount val="1"/>
                <c:pt idx="0">
                  <c:v>Slovácko (n=401)</c:v>
                </c:pt>
              </c:strCache>
            </c:strRef>
          </c:tx>
          <c:spPr>
            <a:solidFill>
              <a:srgbClr val="C00000"/>
            </a:solidFill>
            <a:ln w="19050">
              <a:solidFill>
                <a:schemeClr val="lt1"/>
              </a:solidFill>
            </a:ln>
            <a:effectLst/>
          </c:spPr>
          <c:invertIfNegative val="0"/>
          <c:dLbls>
            <c:numFmt formatCode="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8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List1!$A$2:$A$6</c:f>
              <c:strCache>
                <c:ptCount val="5"/>
                <c:pt idx="0">
                  <c:v>lázně / wellness</c:v>
                </c:pt>
                <c:pt idx="1">
                  <c:v>návštěva příbuz. / známých</c:v>
                </c:pt>
                <c:pt idx="2">
                  <c:v>přírodní památky</c:v>
                </c:pt>
                <c:pt idx="3">
                  <c:v>kulturní památky</c:v>
                </c:pt>
                <c:pt idx="4">
                  <c:v>pěší turistika</c:v>
                </c:pt>
              </c:strCache>
            </c:strRef>
          </c:cat>
          <c:val>
            <c:numRef>
              <c:f>List1!$D$2:$D$6</c:f>
              <c:numCache>
                <c:formatCode>0.0%</c:formatCode>
                <c:ptCount val="5"/>
                <c:pt idx="0">
                  <c:v>7.7306733167082295E-2</c:v>
                </c:pt>
                <c:pt idx="1">
                  <c:v>0.2793017456359102</c:v>
                </c:pt>
                <c:pt idx="2">
                  <c:v>0.34413965087281795</c:v>
                </c:pt>
                <c:pt idx="3">
                  <c:v>0.40149625935162092</c:v>
                </c:pt>
                <c:pt idx="4">
                  <c:v>0.39401496259351615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FD8-48EA-8460-8889C8E5B67A}"/>
            </c:ext>
          </c:extLst>
        </c:ser>
        <c:ser>
          <c:idx val="3"/>
          <c:order val="3"/>
          <c:tx>
            <c:strRef>
              <c:f>List1!$E$1</c:f>
              <c:strCache>
                <c:ptCount val="1"/>
                <c:pt idx="0">
                  <c:v>Kroměřížsko (n=401)</c:v>
                </c:pt>
              </c:strCache>
            </c:strRef>
          </c:tx>
          <c:spPr>
            <a:solidFill>
              <a:srgbClr val="FFC000"/>
            </a:solidFill>
            <a:ln w="19050">
              <a:solidFill>
                <a:schemeClr val="lt1"/>
              </a:solidFill>
            </a:ln>
            <a:effectLst/>
          </c:spPr>
          <c:invertIfNegative val="0"/>
          <c:dLbls>
            <c:numFmt formatCode="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8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List1!$A$2:$A$6</c:f>
              <c:strCache>
                <c:ptCount val="5"/>
                <c:pt idx="0">
                  <c:v>lázně / wellness</c:v>
                </c:pt>
                <c:pt idx="1">
                  <c:v>návštěva příbuz. / známých</c:v>
                </c:pt>
                <c:pt idx="2">
                  <c:v>přírodní památky</c:v>
                </c:pt>
                <c:pt idx="3">
                  <c:v>kulturní památky</c:v>
                </c:pt>
                <c:pt idx="4">
                  <c:v>pěší turistika</c:v>
                </c:pt>
              </c:strCache>
            </c:strRef>
          </c:cat>
          <c:val>
            <c:numRef>
              <c:f>List1!$E$2:$E$6</c:f>
              <c:numCache>
                <c:formatCode>0.0%</c:formatCode>
                <c:ptCount val="5"/>
                <c:pt idx="0">
                  <c:v>0.15960099750623441</c:v>
                </c:pt>
                <c:pt idx="1">
                  <c:v>0.19201995012468828</c:v>
                </c:pt>
                <c:pt idx="2">
                  <c:v>0.35162094763092272</c:v>
                </c:pt>
                <c:pt idx="3">
                  <c:v>0.71571072319202</c:v>
                </c:pt>
                <c:pt idx="4">
                  <c:v>0.33416458852867836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CFD8-48EA-8460-8889C8E5B67A}"/>
            </c:ext>
          </c:extLst>
        </c:ser>
        <c:ser>
          <c:idx val="4"/>
          <c:order val="4"/>
          <c:tx>
            <c:strRef>
              <c:f>List1!$F$1</c:f>
              <c:strCache>
                <c:ptCount val="1"/>
                <c:pt idx="0">
                  <c:v>ZLÍNSKÝ KRAJ (n=1605)</c:v>
                </c:pt>
              </c:strCache>
            </c:strRef>
          </c:tx>
          <c:spPr>
            <a:solidFill>
              <a:schemeClr val="tx1">
                <a:lumMod val="50000"/>
                <a:lumOff val="50000"/>
              </a:schemeClr>
            </a:solidFill>
            <a:ln w="19050">
              <a:solidFill>
                <a:schemeClr val="lt1"/>
              </a:solidFill>
            </a:ln>
            <a:effectLst/>
          </c:spPr>
          <c:invertIfNegative val="0"/>
          <c:dLbls>
            <c:numFmt formatCode="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8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List1!$A$2:$A$6</c:f>
              <c:strCache>
                <c:ptCount val="5"/>
                <c:pt idx="0">
                  <c:v>lázně / wellness</c:v>
                </c:pt>
                <c:pt idx="1">
                  <c:v>návštěva příbuz. / známých</c:v>
                </c:pt>
                <c:pt idx="2">
                  <c:v>přírodní památky</c:v>
                </c:pt>
                <c:pt idx="3">
                  <c:v>kulturní památky</c:v>
                </c:pt>
                <c:pt idx="4">
                  <c:v>pěší turistika</c:v>
                </c:pt>
              </c:strCache>
            </c:strRef>
          </c:cat>
          <c:val>
            <c:numRef>
              <c:f>List1!$F$2:$F$6</c:f>
              <c:numCache>
                <c:formatCode>0.0%</c:formatCode>
                <c:ptCount val="5"/>
                <c:pt idx="0">
                  <c:v>0.189</c:v>
                </c:pt>
                <c:pt idx="1">
                  <c:v>0.22500000000000001</c:v>
                </c:pt>
                <c:pt idx="2">
                  <c:v>0.371</c:v>
                </c:pt>
                <c:pt idx="3">
                  <c:v>0.44900000000000001</c:v>
                </c:pt>
                <c:pt idx="4">
                  <c:v>0.46200000000000002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CFD8-48EA-8460-8889C8E5B67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458475007"/>
        <c:axId val="458470015"/>
      </c:barChart>
      <c:valAx>
        <c:axId val="458470015"/>
        <c:scaling>
          <c:orientation val="minMax"/>
          <c:max val="1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0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cs-CZ"/>
          </a:p>
        </c:txPr>
        <c:crossAx val="458475007"/>
        <c:crosses val="autoZero"/>
        <c:crossBetween val="between"/>
      </c:valAx>
      <c:catAx>
        <c:axId val="458475007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cs-CZ"/>
          </a:p>
        </c:txPr>
        <c:crossAx val="458470015"/>
        <c:crosses val="autoZero"/>
        <c:auto val="1"/>
        <c:lblAlgn val="ctr"/>
        <c:lblOffset val="100"/>
        <c:noMultiLvlLbl val="0"/>
      </c:catAx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6377841226481652"/>
          <c:y val="0.55650611719758214"/>
          <c:w val="0.3589541219983825"/>
          <c:h val="0.29081680588963343"/>
        </c:manualLayout>
      </c:layout>
      <c:overlay val="1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8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cs-CZ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cs-CZ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List1!$B$1</c:f>
              <c:strCache>
                <c:ptCount val="1"/>
                <c:pt idx="0">
                  <c:v>Valašsko (n=309)</c:v>
                </c:pt>
              </c:strCache>
            </c:strRef>
          </c:tx>
          <c:spPr>
            <a:solidFill>
              <a:schemeClr val="accent3"/>
            </a:solidFill>
            <a:ln w="19050">
              <a:solidFill>
                <a:schemeClr val="lt1"/>
              </a:solidFill>
            </a:ln>
            <a:effectLst/>
          </c:spPr>
          <c:invertIfNegative val="0"/>
          <c:dLbls>
            <c:numFmt formatCode="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8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List1!$A$2:$A$4</c:f>
              <c:strCache>
                <c:ptCount val="3"/>
                <c:pt idx="0">
                  <c:v>4 nebo více přespání</c:v>
                </c:pt>
                <c:pt idx="1">
                  <c:v>1 - 3 přespání</c:v>
                </c:pt>
                <c:pt idx="2">
                  <c:v>bez přespání</c:v>
                </c:pt>
              </c:strCache>
            </c:strRef>
          </c:cat>
          <c:val>
            <c:numRef>
              <c:f>List1!$B$2:$B$4</c:f>
              <c:numCache>
                <c:formatCode>0.0%</c:formatCode>
                <c:ptCount val="3"/>
                <c:pt idx="0">
                  <c:v>0.53398058252427183</c:v>
                </c:pt>
                <c:pt idx="1">
                  <c:v>0.30097087378640774</c:v>
                </c:pt>
                <c:pt idx="2">
                  <c:v>0.1650485436893204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71E-48EE-AE5E-B7E901F104FB}"/>
            </c:ext>
          </c:extLst>
        </c:ser>
        <c:ser>
          <c:idx val="1"/>
          <c:order val="1"/>
          <c:tx>
            <c:strRef>
              <c:f>List1!$C$1</c:f>
              <c:strCache>
                <c:ptCount val="1"/>
                <c:pt idx="0">
                  <c:v>Zlínsko a Luhačovicko (n=263)</c:v>
                </c:pt>
              </c:strCache>
            </c:strRef>
          </c:tx>
          <c:spPr>
            <a:solidFill>
              <a:schemeClr val="accent1"/>
            </a:solidFill>
            <a:ln w="19050">
              <a:solidFill>
                <a:schemeClr val="lt1"/>
              </a:solidFill>
            </a:ln>
            <a:effectLst/>
          </c:spPr>
          <c:invertIfNegative val="0"/>
          <c:dLbls>
            <c:numFmt formatCode="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8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List1!$A$2:$A$4</c:f>
              <c:strCache>
                <c:ptCount val="3"/>
                <c:pt idx="0">
                  <c:v>4 nebo více přespání</c:v>
                </c:pt>
                <c:pt idx="1">
                  <c:v>1 - 3 přespání</c:v>
                </c:pt>
                <c:pt idx="2">
                  <c:v>bez přespání</c:v>
                </c:pt>
              </c:strCache>
            </c:strRef>
          </c:cat>
          <c:val>
            <c:numRef>
              <c:f>List1!$C$2:$C$4</c:f>
              <c:numCache>
                <c:formatCode>0.0%</c:formatCode>
                <c:ptCount val="3"/>
                <c:pt idx="0">
                  <c:v>0.3193916349809886</c:v>
                </c:pt>
                <c:pt idx="1">
                  <c:v>0.23193916349809884</c:v>
                </c:pt>
                <c:pt idx="2">
                  <c:v>0.44866920152091255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FD8-48EA-8460-8889C8E5B67A}"/>
            </c:ext>
          </c:extLst>
        </c:ser>
        <c:ser>
          <c:idx val="2"/>
          <c:order val="2"/>
          <c:tx>
            <c:strRef>
              <c:f>List1!$D$1</c:f>
              <c:strCache>
                <c:ptCount val="1"/>
                <c:pt idx="0">
                  <c:v>Slovácko (n=143)</c:v>
                </c:pt>
              </c:strCache>
            </c:strRef>
          </c:tx>
          <c:spPr>
            <a:solidFill>
              <a:srgbClr val="C00000"/>
            </a:solidFill>
            <a:ln w="19050">
              <a:solidFill>
                <a:schemeClr val="lt1"/>
              </a:solidFill>
            </a:ln>
            <a:effectLst/>
          </c:spPr>
          <c:invertIfNegative val="0"/>
          <c:dLbls>
            <c:numFmt formatCode="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8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List1!$A$2:$A$4</c:f>
              <c:strCache>
                <c:ptCount val="3"/>
                <c:pt idx="0">
                  <c:v>4 nebo více přespání</c:v>
                </c:pt>
                <c:pt idx="1">
                  <c:v>1 - 3 přespání</c:v>
                </c:pt>
                <c:pt idx="2">
                  <c:v>bez přespání</c:v>
                </c:pt>
              </c:strCache>
            </c:strRef>
          </c:cat>
          <c:val>
            <c:numRef>
              <c:f>List1!$D$2:$D$4</c:f>
              <c:numCache>
                <c:formatCode>0.0%</c:formatCode>
                <c:ptCount val="3"/>
                <c:pt idx="0">
                  <c:v>3.4965034965034968E-2</c:v>
                </c:pt>
                <c:pt idx="1">
                  <c:v>0.33566433566433568</c:v>
                </c:pt>
                <c:pt idx="2">
                  <c:v>0.62937062937062938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FD8-48EA-8460-8889C8E5B67A}"/>
            </c:ext>
          </c:extLst>
        </c:ser>
        <c:ser>
          <c:idx val="3"/>
          <c:order val="3"/>
          <c:tx>
            <c:strRef>
              <c:f>List1!$E$1</c:f>
              <c:strCache>
                <c:ptCount val="1"/>
                <c:pt idx="0">
                  <c:v>Kroměřížsko (n=309)</c:v>
                </c:pt>
              </c:strCache>
            </c:strRef>
          </c:tx>
          <c:spPr>
            <a:solidFill>
              <a:srgbClr val="FFC000"/>
            </a:solidFill>
            <a:ln w="19050">
              <a:solidFill>
                <a:schemeClr val="lt1"/>
              </a:solidFill>
            </a:ln>
            <a:effectLst/>
          </c:spPr>
          <c:invertIfNegative val="0"/>
          <c:dLbls>
            <c:numFmt formatCode="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8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List1!$A$2:$A$4</c:f>
              <c:strCache>
                <c:ptCount val="3"/>
                <c:pt idx="0">
                  <c:v>4 nebo více přespání</c:v>
                </c:pt>
                <c:pt idx="1">
                  <c:v>1 - 3 přespání</c:v>
                </c:pt>
                <c:pt idx="2">
                  <c:v>bez přespání</c:v>
                </c:pt>
              </c:strCache>
            </c:strRef>
          </c:cat>
          <c:val>
            <c:numRef>
              <c:f>List1!$E$2:$E$4</c:f>
              <c:numCache>
                <c:formatCode>0.0%</c:formatCode>
                <c:ptCount val="3"/>
                <c:pt idx="0">
                  <c:v>0.44012944983818769</c:v>
                </c:pt>
                <c:pt idx="1">
                  <c:v>0.34304207119741098</c:v>
                </c:pt>
                <c:pt idx="2">
                  <c:v>0.2168284789644013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CFD8-48EA-8460-8889C8E5B67A}"/>
            </c:ext>
          </c:extLst>
        </c:ser>
        <c:ser>
          <c:idx val="4"/>
          <c:order val="4"/>
          <c:tx>
            <c:strRef>
              <c:f>List1!$F$1</c:f>
              <c:strCache>
                <c:ptCount val="1"/>
                <c:pt idx="0">
                  <c:v>ZLÍNSKÝ KRAJ (n=1024)</c:v>
                </c:pt>
              </c:strCache>
            </c:strRef>
          </c:tx>
          <c:spPr>
            <a:solidFill>
              <a:schemeClr val="tx1">
                <a:lumMod val="50000"/>
                <a:lumOff val="50000"/>
              </a:schemeClr>
            </a:solidFill>
            <a:ln w="19050">
              <a:solidFill>
                <a:schemeClr val="lt1"/>
              </a:solidFill>
            </a:ln>
            <a:effectLst/>
          </c:spPr>
          <c:invertIfNegative val="0"/>
          <c:dLbls>
            <c:numFmt formatCode="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8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List1!$A$2:$A$4</c:f>
              <c:strCache>
                <c:ptCount val="3"/>
                <c:pt idx="0">
                  <c:v>4 nebo více přespání</c:v>
                </c:pt>
                <c:pt idx="1">
                  <c:v>1 - 3 přespání</c:v>
                </c:pt>
                <c:pt idx="2">
                  <c:v>bez přespání</c:v>
                </c:pt>
              </c:strCache>
            </c:strRef>
          </c:cat>
          <c:val>
            <c:numRef>
              <c:f>List1!$F$2:$F$4</c:f>
              <c:numCache>
                <c:formatCode>0.0%</c:formatCode>
                <c:ptCount val="3"/>
                <c:pt idx="0">
                  <c:v>0.38100000000000001</c:v>
                </c:pt>
                <c:pt idx="1">
                  <c:v>0.30099999999999999</c:v>
                </c:pt>
                <c:pt idx="2">
                  <c:v>0.318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CFD8-48EA-8460-8889C8E5B67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458475007"/>
        <c:axId val="458470015"/>
      </c:barChart>
      <c:valAx>
        <c:axId val="458470015"/>
        <c:scaling>
          <c:orientation val="minMax"/>
          <c:max val="1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0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cs-CZ"/>
          </a:p>
        </c:txPr>
        <c:crossAx val="458475007"/>
        <c:crosses val="autoZero"/>
        <c:crossBetween val="between"/>
      </c:valAx>
      <c:catAx>
        <c:axId val="458475007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cs-CZ"/>
          </a:p>
        </c:txPr>
        <c:crossAx val="458470015"/>
        <c:crosses val="autoZero"/>
        <c:auto val="1"/>
        <c:lblAlgn val="ctr"/>
        <c:lblOffset val="100"/>
        <c:noMultiLvlLbl val="0"/>
      </c:catAx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59211954769983322"/>
          <c:y val="0.3396590022586895"/>
          <c:w val="0.40135694159326218"/>
          <c:h val="0.29081680588963343"/>
        </c:manualLayout>
      </c:layout>
      <c:overlay val="1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8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cs-CZ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cs-CZ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List1!$B$1</c:f>
              <c:strCache>
                <c:ptCount val="1"/>
                <c:pt idx="0">
                  <c:v>Valašsko (n=403)</c:v>
                </c:pt>
              </c:strCache>
            </c:strRef>
          </c:tx>
          <c:spPr>
            <a:solidFill>
              <a:schemeClr val="accent3"/>
            </a:solidFill>
            <a:ln w="19050">
              <a:solidFill>
                <a:schemeClr val="lt1"/>
              </a:solidFill>
            </a:ln>
            <a:effectLst/>
          </c:spPr>
          <c:invertIfNegative val="0"/>
          <c:dLbls>
            <c:numFmt formatCode="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8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List1!$A$2:$A$7</c:f>
              <c:strCache>
                <c:ptCount val="6"/>
                <c:pt idx="0">
                  <c:v>přístup obyvatel k turistům</c:v>
                </c:pt>
                <c:pt idx="1">
                  <c:v>otevírací doba památek</c:v>
                </c:pt>
                <c:pt idx="2">
                  <c:v>ceny</c:v>
                </c:pt>
                <c:pt idx="3">
                  <c:v>orientační a navigační systém</c:v>
                </c:pt>
                <c:pt idx="4">
                  <c:v>doprava</c:v>
                </c:pt>
                <c:pt idx="5">
                  <c:v>infrastruktura, stav silnic</c:v>
                </c:pt>
              </c:strCache>
            </c:strRef>
          </c:cat>
          <c:val>
            <c:numRef>
              <c:f>List1!$B$2:$B$7</c:f>
              <c:numCache>
                <c:formatCode>0.0%</c:formatCode>
                <c:ptCount val="6"/>
                <c:pt idx="0">
                  <c:v>0</c:v>
                </c:pt>
                <c:pt idx="1">
                  <c:v>1.7000000000000001E-2</c:v>
                </c:pt>
                <c:pt idx="2">
                  <c:v>4.2000000000000003E-2</c:v>
                </c:pt>
                <c:pt idx="3">
                  <c:v>5.0000000000000001E-3</c:v>
                </c:pt>
                <c:pt idx="4">
                  <c:v>0.129</c:v>
                </c:pt>
                <c:pt idx="5">
                  <c:v>0.184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71E-48EE-AE5E-B7E901F104FB}"/>
            </c:ext>
          </c:extLst>
        </c:ser>
        <c:ser>
          <c:idx val="1"/>
          <c:order val="1"/>
          <c:tx>
            <c:strRef>
              <c:f>List1!$C$1</c:f>
              <c:strCache>
                <c:ptCount val="1"/>
                <c:pt idx="0">
                  <c:v>Zlínsko a Luhačovicko (n=400)</c:v>
                </c:pt>
              </c:strCache>
            </c:strRef>
          </c:tx>
          <c:spPr>
            <a:solidFill>
              <a:schemeClr val="accent1"/>
            </a:solidFill>
            <a:ln w="19050">
              <a:solidFill>
                <a:schemeClr val="lt1"/>
              </a:solidFill>
            </a:ln>
            <a:effectLst/>
          </c:spPr>
          <c:invertIfNegative val="0"/>
          <c:dLbls>
            <c:numFmt formatCode="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8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List1!$A$2:$A$7</c:f>
              <c:strCache>
                <c:ptCount val="6"/>
                <c:pt idx="0">
                  <c:v>přístup obyvatel k turistům</c:v>
                </c:pt>
                <c:pt idx="1">
                  <c:v>otevírací doba památek</c:v>
                </c:pt>
                <c:pt idx="2">
                  <c:v>ceny</c:v>
                </c:pt>
                <c:pt idx="3">
                  <c:v>orientační a navigační systém</c:v>
                </c:pt>
                <c:pt idx="4">
                  <c:v>doprava</c:v>
                </c:pt>
                <c:pt idx="5">
                  <c:v>infrastruktura, stav silnic</c:v>
                </c:pt>
              </c:strCache>
            </c:strRef>
          </c:cat>
          <c:val>
            <c:numRef>
              <c:f>List1!$C$2:$C$7</c:f>
              <c:numCache>
                <c:formatCode>0.0%</c:formatCode>
                <c:ptCount val="6"/>
                <c:pt idx="0">
                  <c:v>0</c:v>
                </c:pt>
                <c:pt idx="1">
                  <c:v>5.0000000000000001E-3</c:v>
                </c:pt>
                <c:pt idx="2">
                  <c:v>0.03</c:v>
                </c:pt>
                <c:pt idx="3">
                  <c:v>0.01</c:v>
                </c:pt>
                <c:pt idx="4">
                  <c:v>0.13300000000000001</c:v>
                </c:pt>
                <c:pt idx="5">
                  <c:v>0.14000000000000001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FD8-48EA-8460-8889C8E5B67A}"/>
            </c:ext>
          </c:extLst>
        </c:ser>
        <c:ser>
          <c:idx val="2"/>
          <c:order val="2"/>
          <c:tx>
            <c:strRef>
              <c:f>List1!$D$1</c:f>
              <c:strCache>
                <c:ptCount val="1"/>
                <c:pt idx="0">
                  <c:v>Slovácko (n=401)</c:v>
                </c:pt>
              </c:strCache>
            </c:strRef>
          </c:tx>
          <c:spPr>
            <a:solidFill>
              <a:srgbClr val="C00000"/>
            </a:solidFill>
            <a:ln w="19050">
              <a:solidFill>
                <a:schemeClr val="lt1"/>
              </a:solidFill>
            </a:ln>
            <a:effectLst/>
          </c:spPr>
          <c:invertIfNegative val="0"/>
          <c:dLbls>
            <c:numFmt formatCode="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8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List1!$A$2:$A$7</c:f>
              <c:strCache>
                <c:ptCount val="6"/>
                <c:pt idx="0">
                  <c:v>přístup obyvatel k turistům</c:v>
                </c:pt>
                <c:pt idx="1">
                  <c:v>otevírací doba památek</c:v>
                </c:pt>
                <c:pt idx="2">
                  <c:v>ceny</c:v>
                </c:pt>
                <c:pt idx="3">
                  <c:v>orientační a navigační systém</c:v>
                </c:pt>
                <c:pt idx="4">
                  <c:v>doprava</c:v>
                </c:pt>
                <c:pt idx="5">
                  <c:v>infrastruktura, stav silnic</c:v>
                </c:pt>
              </c:strCache>
            </c:strRef>
          </c:cat>
          <c:val>
            <c:numRef>
              <c:f>List1!$D$2:$D$7</c:f>
              <c:numCache>
                <c:formatCode>0.0%</c:formatCode>
                <c:ptCount val="6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FD8-48EA-8460-8889C8E5B67A}"/>
            </c:ext>
          </c:extLst>
        </c:ser>
        <c:ser>
          <c:idx val="3"/>
          <c:order val="3"/>
          <c:tx>
            <c:strRef>
              <c:f>List1!$E$1</c:f>
              <c:strCache>
                <c:ptCount val="1"/>
                <c:pt idx="0">
                  <c:v>Kroměřížsko (n=401)</c:v>
                </c:pt>
              </c:strCache>
            </c:strRef>
          </c:tx>
          <c:spPr>
            <a:solidFill>
              <a:srgbClr val="FFC000"/>
            </a:solidFill>
            <a:ln w="19050">
              <a:solidFill>
                <a:schemeClr val="lt1"/>
              </a:solidFill>
            </a:ln>
            <a:effectLst/>
          </c:spPr>
          <c:invertIfNegative val="0"/>
          <c:dLbls>
            <c:numFmt formatCode="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8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List1!$A$2:$A$7</c:f>
              <c:strCache>
                <c:ptCount val="6"/>
                <c:pt idx="0">
                  <c:v>přístup obyvatel k turistům</c:v>
                </c:pt>
                <c:pt idx="1">
                  <c:v>otevírací doba památek</c:v>
                </c:pt>
                <c:pt idx="2">
                  <c:v>ceny</c:v>
                </c:pt>
                <c:pt idx="3">
                  <c:v>orientační a navigační systém</c:v>
                </c:pt>
                <c:pt idx="4">
                  <c:v>doprava</c:v>
                </c:pt>
                <c:pt idx="5">
                  <c:v>infrastruktura, stav silnic</c:v>
                </c:pt>
              </c:strCache>
            </c:strRef>
          </c:cat>
          <c:val>
            <c:numRef>
              <c:f>List1!$E$2:$E$7</c:f>
              <c:numCache>
                <c:formatCode>0.0%</c:formatCode>
                <c:ptCount val="6"/>
                <c:pt idx="0">
                  <c:v>0.08</c:v>
                </c:pt>
                <c:pt idx="1">
                  <c:v>6.5000000000000002E-2</c:v>
                </c:pt>
                <c:pt idx="2">
                  <c:v>9.1999999999999998E-2</c:v>
                </c:pt>
                <c:pt idx="3">
                  <c:v>0.28399999999999997</c:v>
                </c:pt>
                <c:pt idx="4">
                  <c:v>4.2000000000000003E-2</c:v>
                </c:pt>
                <c:pt idx="5">
                  <c:v>0.214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CFD8-48EA-8460-8889C8E5B67A}"/>
            </c:ext>
          </c:extLst>
        </c:ser>
        <c:ser>
          <c:idx val="4"/>
          <c:order val="4"/>
          <c:tx>
            <c:strRef>
              <c:f>List1!$F$1</c:f>
              <c:strCache>
                <c:ptCount val="1"/>
                <c:pt idx="0">
                  <c:v>ZLÍNSKÝ KRAJ (n=1605)</c:v>
                </c:pt>
              </c:strCache>
            </c:strRef>
          </c:tx>
          <c:spPr>
            <a:solidFill>
              <a:schemeClr val="tx1">
                <a:lumMod val="50000"/>
                <a:lumOff val="50000"/>
              </a:schemeClr>
            </a:solidFill>
            <a:ln w="19050">
              <a:solidFill>
                <a:schemeClr val="lt1"/>
              </a:solidFill>
            </a:ln>
            <a:effectLst/>
          </c:spPr>
          <c:invertIfNegative val="0"/>
          <c:dLbls>
            <c:numFmt formatCode="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8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List1!$A$2:$A$7</c:f>
              <c:strCache>
                <c:ptCount val="6"/>
                <c:pt idx="0">
                  <c:v>přístup obyvatel k turistům</c:v>
                </c:pt>
                <c:pt idx="1">
                  <c:v>otevírací doba památek</c:v>
                </c:pt>
                <c:pt idx="2">
                  <c:v>ceny</c:v>
                </c:pt>
                <c:pt idx="3">
                  <c:v>orientační a navigační systém</c:v>
                </c:pt>
                <c:pt idx="4">
                  <c:v>doprava</c:v>
                </c:pt>
                <c:pt idx="5">
                  <c:v>infrastruktura, stav silnic</c:v>
                </c:pt>
              </c:strCache>
            </c:strRef>
          </c:cat>
          <c:val>
            <c:numRef>
              <c:f>List1!$F$2:$F$7</c:f>
              <c:numCache>
                <c:formatCode>0.0%</c:formatCode>
                <c:ptCount val="6"/>
                <c:pt idx="0">
                  <c:v>0.02</c:v>
                </c:pt>
                <c:pt idx="1">
                  <c:v>2.1999999999999999E-2</c:v>
                </c:pt>
                <c:pt idx="2">
                  <c:v>4.1000000000000002E-2</c:v>
                </c:pt>
                <c:pt idx="3">
                  <c:v>7.4999999999999997E-2</c:v>
                </c:pt>
                <c:pt idx="4">
                  <c:v>7.5999999999999998E-2</c:v>
                </c:pt>
                <c:pt idx="5">
                  <c:v>0.13500000000000001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CFD8-48EA-8460-8889C8E5B67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458475007"/>
        <c:axId val="458470015"/>
      </c:barChart>
      <c:valAx>
        <c:axId val="458470015"/>
        <c:scaling>
          <c:orientation val="minMax"/>
          <c:max val="1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0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cs-CZ"/>
          </a:p>
        </c:txPr>
        <c:crossAx val="458475007"/>
        <c:crosses val="autoZero"/>
        <c:crossBetween val="between"/>
      </c:valAx>
      <c:catAx>
        <c:axId val="458475007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cs-CZ"/>
          </a:p>
        </c:txPr>
        <c:crossAx val="458470015"/>
        <c:crosses val="autoZero"/>
        <c:auto val="1"/>
        <c:lblAlgn val="ctr"/>
        <c:lblOffset val="100"/>
        <c:noMultiLvlLbl val="0"/>
      </c:catAx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57581077093257182"/>
          <c:y val="0.62390454481372448"/>
          <c:w val="0.42418922906742812"/>
          <c:h val="0.29081680588963343"/>
        </c:manualLayout>
      </c:layout>
      <c:overlay val="1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8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cs-CZ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cs-CZ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2" y="0"/>
            <a:ext cx="2945659" cy="493635"/>
          </a:xfrm>
          <a:prstGeom prst="rect">
            <a:avLst/>
          </a:prstGeom>
        </p:spPr>
        <p:txBody>
          <a:bodyPr vert="horz" lIns="91124" tIns="45563" rIns="91124" bIns="45563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quarter" idx="1"/>
          </p:nvPr>
        </p:nvSpPr>
        <p:spPr>
          <a:xfrm>
            <a:off x="3850446" y="0"/>
            <a:ext cx="2945659" cy="493635"/>
          </a:xfrm>
          <a:prstGeom prst="rect">
            <a:avLst/>
          </a:prstGeom>
        </p:spPr>
        <p:txBody>
          <a:bodyPr vert="horz" lIns="91124" tIns="45563" rIns="91124" bIns="45563" rtlCol="0"/>
          <a:lstStyle>
            <a:lvl1pPr algn="r">
              <a:defRPr sz="1200"/>
            </a:lvl1pPr>
          </a:lstStyle>
          <a:p>
            <a:fld id="{A9B84BCB-69B6-4DCB-8A75-C7CA441BA377}" type="datetimeFigureOut">
              <a:rPr lang="cs-CZ" smtClean="0"/>
              <a:pPr/>
              <a:t>02.03.2023</a:t>
            </a:fld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2"/>
          </p:nvPr>
        </p:nvSpPr>
        <p:spPr>
          <a:xfrm>
            <a:off x="2" y="9377317"/>
            <a:ext cx="2945659" cy="493635"/>
          </a:xfrm>
          <a:prstGeom prst="rect">
            <a:avLst/>
          </a:prstGeom>
        </p:spPr>
        <p:txBody>
          <a:bodyPr vert="horz" lIns="91124" tIns="45563" rIns="91124" bIns="45563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3"/>
          </p:nvPr>
        </p:nvSpPr>
        <p:spPr>
          <a:xfrm>
            <a:off x="3850446" y="9377317"/>
            <a:ext cx="2945659" cy="493635"/>
          </a:xfrm>
          <a:prstGeom prst="rect">
            <a:avLst/>
          </a:prstGeom>
        </p:spPr>
        <p:txBody>
          <a:bodyPr vert="horz" lIns="91124" tIns="45563" rIns="91124" bIns="45563" rtlCol="0" anchor="b"/>
          <a:lstStyle>
            <a:lvl1pPr algn="r">
              <a:defRPr sz="1200"/>
            </a:lvl1pPr>
          </a:lstStyle>
          <a:p>
            <a:fld id="{565AACA6-1D7C-459E-A9B9-C7320276DE06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49283836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46400" cy="493635"/>
          </a:xfrm>
          <a:prstGeom prst="rect">
            <a:avLst/>
          </a:prstGeom>
        </p:spPr>
        <p:txBody>
          <a:bodyPr vert="horz" lIns="91124" tIns="45563" rIns="91124" bIns="45563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49690" y="0"/>
            <a:ext cx="2946400" cy="493635"/>
          </a:xfrm>
          <a:prstGeom prst="rect">
            <a:avLst/>
          </a:prstGeom>
        </p:spPr>
        <p:txBody>
          <a:bodyPr vert="horz" lIns="91124" tIns="45563" rIns="91124" bIns="45563" rtlCol="0"/>
          <a:lstStyle>
            <a:lvl1pPr algn="r">
              <a:defRPr sz="1200"/>
            </a:lvl1pPr>
          </a:lstStyle>
          <a:p>
            <a:fld id="{9C231FD8-9F1E-437F-82DF-7890F8D3D41F}" type="datetimeFigureOut">
              <a:rPr lang="cs-CZ" smtClean="0"/>
              <a:pPr/>
              <a:t>02.03.2023</a:t>
            </a:fld>
            <a:endParaRPr lang="cs-CZ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933450" y="742950"/>
            <a:ext cx="4930775" cy="36988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124" tIns="45563" rIns="91124" bIns="45563" rtlCol="0" anchor="ctr"/>
          <a:lstStyle/>
          <a:p>
            <a:endParaRPr lang="cs-CZ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79452" y="4690310"/>
            <a:ext cx="5438775" cy="4442697"/>
          </a:xfrm>
          <a:prstGeom prst="rect">
            <a:avLst/>
          </a:prstGeom>
        </p:spPr>
        <p:txBody>
          <a:bodyPr vert="horz" lIns="91124" tIns="45563" rIns="91124" bIns="45563" rtlCol="0">
            <a:normAutofit/>
          </a:bodyPr>
          <a:lstStyle/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1" y="9377443"/>
            <a:ext cx="2946400" cy="493635"/>
          </a:xfrm>
          <a:prstGeom prst="rect">
            <a:avLst/>
          </a:prstGeom>
        </p:spPr>
        <p:txBody>
          <a:bodyPr vert="horz" lIns="91124" tIns="45563" rIns="91124" bIns="45563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49690" y="9377443"/>
            <a:ext cx="2946400" cy="493635"/>
          </a:xfrm>
          <a:prstGeom prst="rect">
            <a:avLst/>
          </a:prstGeom>
        </p:spPr>
        <p:txBody>
          <a:bodyPr vert="horz" lIns="91124" tIns="45563" rIns="91124" bIns="45563" rtlCol="0" anchor="b"/>
          <a:lstStyle>
            <a:lvl1pPr algn="r">
              <a:defRPr sz="1200"/>
            </a:lvl1pPr>
          </a:lstStyle>
          <a:p>
            <a:fld id="{4D198EBF-F262-41C9-9C67-E37A7AF8E5CD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82513231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cs-CZ"/>
              <a:t>Klepnutím lze upravit styl předlohy nadpisů.</a:t>
            </a:r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/>
              <a:t>Klepnutím lze upravit styl předlohy podnadpisů.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CFDC4E-0F1D-4FE1-863F-AAD5DAF94CD6}" type="datetimeFigureOut">
              <a:rPr lang="cs-CZ" smtClean="0"/>
              <a:pPr/>
              <a:t>02.03.2023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99A319-DD18-4CBC-8E0B-E6124675EBB8}" type="slidenum">
              <a:rPr lang="cs-CZ" smtClean="0"/>
              <a:pPr/>
              <a:t>‹#›</a:t>
            </a:fld>
            <a:endParaRPr lang="cs-CZ"/>
          </a:p>
        </p:txBody>
      </p:sp>
      <p:sp>
        <p:nvSpPr>
          <p:cNvPr id="9" name="TextovéPole 8"/>
          <p:cNvSpPr txBox="1"/>
          <p:nvPr userDrawn="1"/>
        </p:nvSpPr>
        <p:spPr>
          <a:xfrm rot="16200000">
            <a:off x="-1406670" y="4184878"/>
            <a:ext cx="295516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cs-CZ" sz="900" dirty="0">
                <a:solidFill>
                  <a:schemeClr val="bg1">
                    <a:lumMod val="50000"/>
                  </a:schemeClr>
                </a:solidFill>
                <a:latin typeface="+mn-lt"/>
                <a:cs typeface="Arial" pitchFamily="34" charset="0"/>
              </a:rPr>
              <a:t> zákazník – název studie  MM/YYYY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2_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délník 4"/>
          <p:cNvSpPr/>
          <p:nvPr userDrawn="1"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6" name="Obdélník 5"/>
          <p:cNvSpPr/>
          <p:nvPr userDrawn="1"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0">
                <a:schemeClr val="tx1">
                  <a:lumMod val="95000"/>
                  <a:lumOff val="5000"/>
                </a:schemeClr>
              </a:gs>
              <a:gs pos="100000">
                <a:schemeClr val="tx1">
                  <a:lumMod val="65000"/>
                  <a:lumOff val="35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cxnSp>
        <p:nvCxnSpPr>
          <p:cNvPr id="7" name="Přímá spojnice 6"/>
          <p:cNvCxnSpPr/>
          <p:nvPr userDrawn="1"/>
        </p:nvCxnSpPr>
        <p:spPr>
          <a:xfrm>
            <a:off x="-264" y="2042338"/>
            <a:ext cx="8932863" cy="0"/>
          </a:xfrm>
          <a:prstGeom prst="line">
            <a:avLst/>
          </a:prstGeom>
          <a:ln w="57150">
            <a:solidFill>
              <a:srgbClr val="DC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Obdélník 7"/>
          <p:cNvSpPr/>
          <p:nvPr userDrawn="1"/>
        </p:nvSpPr>
        <p:spPr>
          <a:xfrm>
            <a:off x="0" y="1528074"/>
            <a:ext cx="8932600" cy="495300"/>
          </a:xfrm>
          <a:prstGeom prst="rect">
            <a:avLst/>
          </a:prstGeom>
          <a:solidFill>
            <a:schemeClr val="bg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cs-CZ"/>
          </a:p>
        </p:txBody>
      </p:sp>
      <p:sp>
        <p:nvSpPr>
          <p:cNvPr id="9" name="TextovéPole 8"/>
          <p:cNvSpPr txBox="1"/>
          <p:nvPr userDrawn="1"/>
        </p:nvSpPr>
        <p:spPr bwMode="auto">
          <a:xfrm>
            <a:off x="625475" y="1508452"/>
            <a:ext cx="1683025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l" eaLnBrk="0" hangingPunct="0">
              <a:defRPr/>
            </a:pPr>
            <a:r>
              <a:rPr lang="cs-CZ" sz="28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rPr>
              <a:t>VÝSLEDKY</a:t>
            </a:r>
          </a:p>
        </p:txBody>
      </p:sp>
      <p:graphicFrame>
        <p:nvGraphicFramePr>
          <p:cNvPr id="10" name="Tabulka 9"/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1800911677"/>
              </p:ext>
            </p:extLst>
          </p:nvPr>
        </p:nvGraphicFramePr>
        <p:xfrm>
          <a:off x="7123099" y="2272553"/>
          <a:ext cx="1701388" cy="1097280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42534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534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2534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2534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15398">
                <a:tc>
                  <a:txBody>
                    <a:bodyPr/>
                    <a:lstStyle/>
                    <a:p>
                      <a:endParaRPr lang="cs-CZ" dirty="0"/>
                    </a:p>
                  </a:txBody>
                  <a:tcPr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cs-CZ"/>
                    </a:p>
                  </a:txBody>
                  <a:tcPr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cs-CZ"/>
                    </a:p>
                  </a:txBody>
                  <a:tcPr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cs-CZ"/>
                    </a:p>
                  </a:txBody>
                  <a:tcPr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5398">
                <a:tc>
                  <a:txBody>
                    <a:bodyPr/>
                    <a:lstStyle/>
                    <a:p>
                      <a:endParaRPr lang="cs-CZ"/>
                    </a:p>
                  </a:txBody>
                  <a:tcPr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cs-CZ" dirty="0"/>
                    </a:p>
                  </a:txBody>
                  <a:tcPr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cs-CZ"/>
                    </a:p>
                  </a:txBody>
                  <a:tcPr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cs-CZ"/>
                    </a:p>
                  </a:txBody>
                  <a:tcPr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15398">
                <a:tc>
                  <a:txBody>
                    <a:bodyPr/>
                    <a:lstStyle/>
                    <a:p>
                      <a:endParaRPr lang="cs-CZ"/>
                    </a:p>
                  </a:txBody>
                  <a:tcPr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cs-CZ"/>
                    </a:p>
                  </a:txBody>
                  <a:tcPr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cs-CZ"/>
                    </a:p>
                  </a:txBody>
                  <a:tcPr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cs-CZ" dirty="0"/>
                    </a:p>
                  </a:txBody>
                  <a:tcPr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cxnSp>
        <p:nvCxnSpPr>
          <p:cNvPr id="11" name="Přímá spojnice 10"/>
          <p:cNvCxnSpPr/>
          <p:nvPr userDrawn="1"/>
        </p:nvCxnSpPr>
        <p:spPr>
          <a:xfrm>
            <a:off x="7123099" y="2269471"/>
            <a:ext cx="0" cy="1232316"/>
          </a:xfrm>
          <a:prstGeom prst="line">
            <a:avLst/>
          </a:prstGeom>
          <a:ln w="952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Přímá spojnice 11"/>
          <p:cNvCxnSpPr/>
          <p:nvPr userDrawn="1"/>
        </p:nvCxnSpPr>
        <p:spPr>
          <a:xfrm>
            <a:off x="6854158" y="3371158"/>
            <a:ext cx="2078441" cy="0"/>
          </a:xfrm>
          <a:prstGeom prst="line">
            <a:avLst/>
          </a:prstGeom>
          <a:ln w="952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Volný tvar 12"/>
          <p:cNvSpPr/>
          <p:nvPr userDrawn="1"/>
        </p:nvSpPr>
        <p:spPr>
          <a:xfrm>
            <a:off x="7284464" y="2889197"/>
            <a:ext cx="1475334" cy="261257"/>
          </a:xfrm>
          <a:custGeom>
            <a:avLst/>
            <a:gdLst>
              <a:gd name="connsiteX0" fmla="*/ 0 w 1475334"/>
              <a:gd name="connsiteY0" fmla="*/ 30736 h 261257"/>
              <a:gd name="connsiteX1" fmla="*/ 284309 w 1475334"/>
              <a:gd name="connsiteY1" fmla="*/ 0 h 261257"/>
              <a:gd name="connsiteX2" fmla="*/ 591670 w 1475334"/>
              <a:gd name="connsiteY2" fmla="*/ 76840 h 261257"/>
              <a:gd name="connsiteX3" fmla="*/ 891348 w 1475334"/>
              <a:gd name="connsiteY3" fmla="*/ 115260 h 261257"/>
              <a:gd name="connsiteX4" fmla="*/ 1183341 w 1475334"/>
              <a:gd name="connsiteY4" fmla="*/ 161364 h 261257"/>
              <a:gd name="connsiteX5" fmla="*/ 1475334 w 1475334"/>
              <a:gd name="connsiteY5" fmla="*/ 261257 h 2612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475334" h="261257">
                <a:moveTo>
                  <a:pt x="0" y="30736"/>
                </a:moveTo>
                <a:lnTo>
                  <a:pt x="284309" y="0"/>
                </a:lnTo>
                <a:lnTo>
                  <a:pt x="591670" y="76840"/>
                </a:lnTo>
                <a:lnTo>
                  <a:pt x="891348" y="115260"/>
                </a:lnTo>
                <a:lnTo>
                  <a:pt x="1183341" y="161364"/>
                </a:lnTo>
                <a:lnTo>
                  <a:pt x="1475334" y="261257"/>
                </a:lnTo>
              </a:path>
            </a:pathLst>
          </a:custGeom>
          <a:noFill/>
          <a:ln w="381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4" name="TextovéPole 13"/>
          <p:cNvSpPr txBox="1"/>
          <p:nvPr userDrawn="1"/>
        </p:nvSpPr>
        <p:spPr>
          <a:xfrm>
            <a:off x="7471468" y="2636219"/>
            <a:ext cx="336952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700" dirty="0">
                <a:solidFill>
                  <a:schemeClr val="bg1">
                    <a:lumMod val="65000"/>
                  </a:schemeClr>
                </a:solidFill>
                <a:latin typeface="+mn-lt"/>
              </a:rPr>
              <a:t>CPU</a:t>
            </a:r>
          </a:p>
        </p:txBody>
      </p:sp>
      <p:sp>
        <p:nvSpPr>
          <p:cNvPr id="15" name="TextovéPole 14"/>
          <p:cNvSpPr txBox="1"/>
          <p:nvPr userDrawn="1"/>
        </p:nvSpPr>
        <p:spPr>
          <a:xfrm>
            <a:off x="8350380" y="2744551"/>
            <a:ext cx="333746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700" dirty="0">
                <a:solidFill>
                  <a:srgbClr val="DC0000"/>
                </a:solidFill>
                <a:latin typeface="+mn-lt"/>
              </a:rPr>
              <a:t>VOL</a:t>
            </a:r>
          </a:p>
        </p:txBody>
      </p:sp>
      <p:sp>
        <p:nvSpPr>
          <p:cNvPr id="16" name="Volný tvar 15"/>
          <p:cNvSpPr/>
          <p:nvPr userDrawn="1"/>
        </p:nvSpPr>
        <p:spPr>
          <a:xfrm>
            <a:off x="7274859" y="2272553"/>
            <a:ext cx="1492623" cy="1008529"/>
          </a:xfrm>
          <a:custGeom>
            <a:avLst/>
            <a:gdLst>
              <a:gd name="connsiteX0" fmla="*/ 0 w 1492623"/>
              <a:gd name="connsiteY0" fmla="*/ 1008529 h 1008529"/>
              <a:gd name="connsiteX1" fmla="*/ 309282 w 1492623"/>
              <a:gd name="connsiteY1" fmla="*/ 887506 h 1008529"/>
              <a:gd name="connsiteX2" fmla="*/ 605117 w 1492623"/>
              <a:gd name="connsiteY2" fmla="*/ 887506 h 1008529"/>
              <a:gd name="connsiteX3" fmla="*/ 874059 w 1492623"/>
              <a:gd name="connsiteY3" fmla="*/ 658906 h 1008529"/>
              <a:gd name="connsiteX4" fmla="*/ 1196788 w 1492623"/>
              <a:gd name="connsiteY4" fmla="*/ 443753 h 1008529"/>
              <a:gd name="connsiteX5" fmla="*/ 1492623 w 1492623"/>
              <a:gd name="connsiteY5" fmla="*/ 0 h 10085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492623" h="1008529">
                <a:moveTo>
                  <a:pt x="0" y="1008529"/>
                </a:moveTo>
                <a:lnTo>
                  <a:pt x="309282" y="887506"/>
                </a:lnTo>
                <a:lnTo>
                  <a:pt x="605117" y="887506"/>
                </a:lnTo>
                <a:lnTo>
                  <a:pt x="874059" y="658906"/>
                </a:lnTo>
                <a:lnTo>
                  <a:pt x="1196788" y="443753"/>
                </a:lnTo>
                <a:lnTo>
                  <a:pt x="1492623" y="0"/>
                </a:lnTo>
              </a:path>
            </a:pathLst>
          </a:custGeom>
          <a:noFill/>
          <a:ln w="38100">
            <a:solidFill>
              <a:srgbClr val="DC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6621502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750"/>
                            </p:stCondLst>
                            <p:childTnLst>
                              <p:par>
                                <p:cTn id="1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2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/>
      <p:bldP spid="15" grpId="0"/>
      <p:bldP spid="16" grpId="0" animBg="1"/>
    </p:bld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Zástupný symbol pro tex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/>
          <a:lstStyle/>
          <a:p>
            <a:pPr>
              <a:defRPr/>
            </a:pPr>
            <a:r>
              <a:rPr lang="cs-CZ" dirty="0"/>
              <a:t>červen 2011</a:t>
            </a:r>
          </a:p>
        </p:txBody>
      </p:sp>
      <p:sp>
        <p:nvSpPr>
          <p:cNvPr id="18" name="Obdélník 17"/>
          <p:cNvSpPr/>
          <p:nvPr userDrawn="1"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9" name="Obdélník 18"/>
          <p:cNvSpPr/>
          <p:nvPr userDrawn="1"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0">
                <a:schemeClr val="tx1">
                  <a:lumMod val="95000"/>
                  <a:lumOff val="5000"/>
                </a:schemeClr>
              </a:gs>
              <a:gs pos="100000">
                <a:schemeClr val="tx1">
                  <a:lumMod val="65000"/>
                  <a:lumOff val="35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cxnSp>
        <p:nvCxnSpPr>
          <p:cNvPr id="20" name="Přímá spojnice 19"/>
          <p:cNvCxnSpPr/>
          <p:nvPr userDrawn="1"/>
        </p:nvCxnSpPr>
        <p:spPr>
          <a:xfrm>
            <a:off x="-264" y="2042338"/>
            <a:ext cx="8932863" cy="0"/>
          </a:xfrm>
          <a:prstGeom prst="line">
            <a:avLst/>
          </a:prstGeom>
          <a:ln w="57150">
            <a:solidFill>
              <a:srgbClr val="DC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Obdélník 20"/>
          <p:cNvSpPr/>
          <p:nvPr userDrawn="1"/>
        </p:nvSpPr>
        <p:spPr>
          <a:xfrm>
            <a:off x="0" y="1528074"/>
            <a:ext cx="8932600" cy="495300"/>
          </a:xfrm>
          <a:prstGeom prst="rect">
            <a:avLst/>
          </a:prstGeom>
          <a:solidFill>
            <a:schemeClr val="bg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cs-CZ"/>
          </a:p>
        </p:txBody>
      </p:sp>
      <p:sp>
        <p:nvSpPr>
          <p:cNvPr id="22" name="TextovéPole 21"/>
          <p:cNvSpPr txBox="1"/>
          <p:nvPr userDrawn="1"/>
        </p:nvSpPr>
        <p:spPr bwMode="auto">
          <a:xfrm>
            <a:off x="625475" y="1508125"/>
            <a:ext cx="163195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>
              <a:defRPr/>
            </a:pPr>
            <a:r>
              <a:rPr lang="cs-CZ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rPr>
              <a:t>VÝSLEDKY</a:t>
            </a:r>
          </a:p>
        </p:txBody>
      </p:sp>
      <p:graphicFrame>
        <p:nvGraphicFramePr>
          <p:cNvPr id="23" name="Tabulka 22"/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457098898"/>
              </p:ext>
            </p:extLst>
          </p:nvPr>
        </p:nvGraphicFramePr>
        <p:xfrm>
          <a:off x="7123099" y="2272553"/>
          <a:ext cx="1701388" cy="1097280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42534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534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2534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2534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15398">
                <a:tc>
                  <a:txBody>
                    <a:bodyPr/>
                    <a:lstStyle/>
                    <a:p>
                      <a:endParaRPr lang="cs-CZ" dirty="0"/>
                    </a:p>
                  </a:txBody>
                  <a:tcPr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cs-CZ"/>
                    </a:p>
                  </a:txBody>
                  <a:tcPr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cs-CZ"/>
                    </a:p>
                  </a:txBody>
                  <a:tcPr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cs-CZ"/>
                    </a:p>
                  </a:txBody>
                  <a:tcPr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5398">
                <a:tc>
                  <a:txBody>
                    <a:bodyPr/>
                    <a:lstStyle/>
                    <a:p>
                      <a:endParaRPr lang="cs-CZ"/>
                    </a:p>
                  </a:txBody>
                  <a:tcPr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cs-CZ" dirty="0"/>
                    </a:p>
                  </a:txBody>
                  <a:tcPr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cs-CZ"/>
                    </a:p>
                  </a:txBody>
                  <a:tcPr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cs-CZ"/>
                    </a:p>
                  </a:txBody>
                  <a:tcPr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15398">
                <a:tc>
                  <a:txBody>
                    <a:bodyPr/>
                    <a:lstStyle/>
                    <a:p>
                      <a:endParaRPr lang="cs-CZ"/>
                    </a:p>
                  </a:txBody>
                  <a:tcPr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cs-CZ"/>
                    </a:p>
                  </a:txBody>
                  <a:tcPr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cs-CZ"/>
                    </a:p>
                  </a:txBody>
                  <a:tcPr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cs-CZ" dirty="0"/>
                    </a:p>
                  </a:txBody>
                  <a:tcPr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cxnSp>
        <p:nvCxnSpPr>
          <p:cNvPr id="24" name="Přímá spojnice 23"/>
          <p:cNvCxnSpPr/>
          <p:nvPr userDrawn="1"/>
        </p:nvCxnSpPr>
        <p:spPr>
          <a:xfrm>
            <a:off x="7123099" y="2269471"/>
            <a:ext cx="0" cy="1232316"/>
          </a:xfrm>
          <a:prstGeom prst="line">
            <a:avLst/>
          </a:prstGeom>
          <a:ln w="952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Přímá spojnice 24"/>
          <p:cNvCxnSpPr/>
          <p:nvPr userDrawn="1"/>
        </p:nvCxnSpPr>
        <p:spPr>
          <a:xfrm>
            <a:off x="6854158" y="3371158"/>
            <a:ext cx="2078441" cy="0"/>
          </a:xfrm>
          <a:prstGeom prst="line">
            <a:avLst/>
          </a:prstGeom>
          <a:ln w="952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ovéPole 25"/>
          <p:cNvSpPr txBox="1"/>
          <p:nvPr userDrawn="1"/>
        </p:nvSpPr>
        <p:spPr>
          <a:xfrm>
            <a:off x="7471468" y="2467815"/>
            <a:ext cx="336952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700" dirty="0">
                <a:solidFill>
                  <a:schemeClr val="bg1">
                    <a:lumMod val="50000"/>
                  </a:schemeClr>
                </a:solidFill>
              </a:rPr>
              <a:t>CPU</a:t>
            </a:r>
          </a:p>
        </p:txBody>
      </p:sp>
      <p:sp>
        <p:nvSpPr>
          <p:cNvPr id="27" name="Obdélník 26"/>
          <p:cNvSpPr/>
          <p:nvPr userDrawn="1"/>
        </p:nvSpPr>
        <p:spPr>
          <a:xfrm>
            <a:off x="7159661" y="2825836"/>
            <a:ext cx="355169" cy="539721"/>
          </a:xfrm>
          <a:prstGeom prst="rect">
            <a:avLst/>
          </a:prstGeom>
          <a:solidFill>
            <a:schemeClr val="bg1">
              <a:lumMod val="50000"/>
              <a:alpha val="52000"/>
            </a:scheme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8" name="Obdélník 27"/>
          <p:cNvSpPr/>
          <p:nvPr userDrawn="1"/>
        </p:nvSpPr>
        <p:spPr>
          <a:xfrm>
            <a:off x="7581243" y="2667870"/>
            <a:ext cx="355169" cy="697686"/>
          </a:xfrm>
          <a:prstGeom prst="rect">
            <a:avLst/>
          </a:prstGeom>
          <a:solidFill>
            <a:schemeClr val="bg1">
              <a:lumMod val="50000"/>
              <a:alpha val="52000"/>
            </a:scheme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9" name="Obdélník 28"/>
          <p:cNvSpPr/>
          <p:nvPr userDrawn="1"/>
        </p:nvSpPr>
        <p:spPr>
          <a:xfrm>
            <a:off x="8010243" y="2620480"/>
            <a:ext cx="355169" cy="745078"/>
          </a:xfrm>
          <a:prstGeom prst="rect">
            <a:avLst/>
          </a:prstGeom>
          <a:solidFill>
            <a:srgbClr val="DC0000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30" name="Obdélník 29"/>
          <p:cNvSpPr/>
          <p:nvPr userDrawn="1"/>
        </p:nvSpPr>
        <p:spPr>
          <a:xfrm>
            <a:off x="8433524" y="2494106"/>
            <a:ext cx="355169" cy="871451"/>
          </a:xfrm>
          <a:prstGeom prst="rect">
            <a:avLst/>
          </a:prstGeom>
          <a:solidFill>
            <a:schemeClr val="bg1">
              <a:lumMod val="50000"/>
              <a:alpha val="52000"/>
            </a:scheme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31" name="Volný tvar 30"/>
          <p:cNvSpPr/>
          <p:nvPr userDrawn="1"/>
        </p:nvSpPr>
        <p:spPr>
          <a:xfrm>
            <a:off x="7284464" y="2889197"/>
            <a:ext cx="1475334" cy="261257"/>
          </a:xfrm>
          <a:custGeom>
            <a:avLst/>
            <a:gdLst>
              <a:gd name="connsiteX0" fmla="*/ 0 w 1475334"/>
              <a:gd name="connsiteY0" fmla="*/ 30736 h 261257"/>
              <a:gd name="connsiteX1" fmla="*/ 284309 w 1475334"/>
              <a:gd name="connsiteY1" fmla="*/ 0 h 261257"/>
              <a:gd name="connsiteX2" fmla="*/ 591670 w 1475334"/>
              <a:gd name="connsiteY2" fmla="*/ 76840 h 261257"/>
              <a:gd name="connsiteX3" fmla="*/ 891348 w 1475334"/>
              <a:gd name="connsiteY3" fmla="*/ 115260 h 261257"/>
              <a:gd name="connsiteX4" fmla="*/ 1183341 w 1475334"/>
              <a:gd name="connsiteY4" fmla="*/ 161364 h 261257"/>
              <a:gd name="connsiteX5" fmla="*/ 1475334 w 1475334"/>
              <a:gd name="connsiteY5" fmla="*/ 261257 h 2612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475334" h="261257">
                <a:moveTo>
                  <a:pt x="0" y="30736"/>
                </a:moveTo>
                <a:lnTo>
                  <a:pt x="284309" y="0"/>
                </a:lnTo>
                <a:lnTo>
                  <a:pt x="591670" y="76840"/>
                </a:lnTo>
                <a:lnTo>
                  <a:pt x="891348" y="115260"/>
                </a:lnTo>
                <a:lnTo>
                  <a:pt x="1183341" y="161364"/>
                </a:lnTo>
                <a:lnTo>
                  <a:pt x="1475334" y="261257"/>
                </a:lnTo>
              </a:path>
            </a:pathLst>
          </a:custGeom>
          <a:noFill/>
          <a:ln w="381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32" name="Volný tvar 31"/>
          <p:cNvSpPr/>
          <p:nvPr userDrawn="1"/>
        </p:nvSpPr>
        <p:spPr>
          <a:xfrm>
            <a:off x="7274859" y="2272553"/>
            <a:ext cx="1492623" cy="1008529"/>
          </a:xfrm>
          <a:custGeom>
            <a:avLst/>
            <a:gdLst>
              <a:gd name="connsiteX0" fmla="*/ 0 w 1492623"/>
              <a:gd name="connsiteY0" fmla="*/ 1008529 h 1008529"/>
              <a:gd name="connsiteX1" fmla="*/ 309282 w 1492623"/>
              <a:gd name="connsiteY1" fmla="*/ 887506 h 1008529"/>
              <a:gd name="connsiteX2" fmla="*/ 605117 w 1492623"/>
              <a:gd name="connsiteY2" fmla="*/ 887506 h 1008529"/>
              <a:gd name="connsiteX3" fmla="*/ 874059 w 1492623"/>
              <a:gd name="connsiteY3" fmla="*/ 658906 h 1008529"/>
              <a:gd name="connsiteX4" fmla="*/ 1196788 w 1492623"/>
              <a:gd name="connsiteY4" fmla="*/ 443753 h 1008529"/>
              <a:gd name="connsiteX5" fmla="*/ 1492623 w 1492623"/>
              <a:gd name="connsiteY5" fmla="*/ 0 h 10085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492623" h="1008529">
                <a:moveTo>
                  <a:pt x="0" y="1008529"/>
                </a:moveTo>
                <a:lnTo>
                  <a:pt x="309282" y="887506"/>
                </a:lnTo>
                <a:lnTo>
                  <a:pt x="605117" y="887506"/>
                </a:lnTo>
                <a:lnTo>
                  <a:pt x="874059" y="658906"/>
                </a:lnTo>
                <a:lnTo>
                  <a:pt x="1196788" y="443753"/>
                </a:lnTo>
                <a:lnTo>
                  <a:pt x="1492623" y="0"/>
                </a:lnTo>
              </a:path>
            </a:pathLst>
          </a:cu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33" name="TextovéPole 32"/>
          <p:cNvSpPr txBox="1"/>
          <p:nvPr userDrawn="1"/>
        </p:nvSpPr>
        <p:spPr>
          <a:xfrm>
            <a:off x="8369849" y="2304829"/>
            <a:ext cx="333746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700" dirty="0">
                <a:solidFill>
                  <a:srgbClr val="DC0000"/>
                </a:solidFill>
              </a:rPr>
              <a:t>VOL</a:t>
            </a:r>
          </a:p>
        </p:txBody>
      </p:sp>
      <p:sp>
        <p:nvSpPr>
          <p:cNvPr id="34" name="Obdélník 33"/>
          <p:cNvSpPr/>
          <p:nvPr userDrawn="1"/>
        </p:nvSpPr>
        <p:spPr>
          <a:xfrm>
            <a:off x="-578749" y="2023374"/>
            <a:ext cx="552027" cy="45719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cs-CZ"/>
          </a:p>
        </p:txBody>
      </p:sp>
      <p:sp>
        <p:nvSpPr>
          <p:cNvPr id="35" name="Obdélník 34"/>
          <p:cNvSpPr/>
          <p:nvPr userDrawn="1"/>
        </p:nvSpPr>
        <p:spPr>
          <a:xfrm>
            <a:off x="8932599" y="899770"/>
            <a:ext cx="211401" cy="5958230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9371004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00"/>
                            </p:stCondLst>
                            <p:childTnLst>
                              <p:par>
                                <p:cTn id="32" presetID="63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3.7037E-7 L 1.03993 3.7037E-7 " pathEditMode="relative" rAng="0" ptsTypes="AA">
                                      <p:cBhvr>
                                        <p:cTn id="33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1997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3" grpId="0"/>
      <p:bldP spid="34" grpId="0" animBg="1"/>
    </p:bld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Zástupný symbol pro tex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/>
          <a:lstStyle/>
          <a:p>
            <a:pPr>
              <a:defRPr/>
            </a:pPr>
            <a:r>
              <a:rPr lang="cs-CZ" dirty="0"/>
              <a:t>červen 2011</a:t>
            </a:r>
          </a:p>
        </p:txBody>
      </p:sp>
      <p:sp>
        <p:nvSpPr>
          <p:cNvPr id="18" name="Obdélník 17"/>
          <p:cNvSpPr/>
          <p:nvPr userDrawn="1"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9" name="Obdélník 18"/>
          <p:cNvSpPr/>
          <p:nvPr userDrawn="1"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0">
                <a:schemeClr val="tx1">
                  <a:lumMod val="95000"/>
                  <a:lumOff val="5000"/>
                </a:schemeClr>
              </a:gs>
              <a:gs pos="100000">
                <a:schemeClr val="tx1">
                  <a:lumMod val="65000"/>
                  <a:lumOff val="35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cxnSp>
        <p:nvCxnSpPr>
          <p:cNvPr id="20" name="Přímá spojnice 19"/>
          <p:cNvCxnSpPr/>
          <p:nvPr userDrawn="1"/>
        </p:nvCxnSpPr>
        <p:spPr>
          <a:xfrm>
            <a:off x="-264" y="2042338"/>
            <a:ext cx="8932863" cy="0"/>
          </a:xfrm>
          <a:prstGeom prst="line">
            <a:avLst/>
          </a:prstGeom>
          <a:ln w="57150">
            <a:solidFill>
              <a:srgbClr val="DC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Obdélník 20"/>
          <p:cNvSpPr/>
          <p:nvPr userDrawn="1"/>
        </p:nvSpPr>
        <p:spPr>
          <a:xfrm>
            <a:off x="0" y="1528074"/>
            <a:ext cx="8932600" cy="495300"/>
          </a:xfrm>
          <a:prstGeom prst="rect">
            <a:avLst/>
          </a:prstGeom>
          <a:solidFill>
            <a:schemeClr val="bg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cs-CZ"/>
          </a:p>
        </p:txBody>
      </p:sp>
      <p:sp>
        <p:nvSpPr>
          <p:cNvPr id="22" name="TextovéPole 21"/>
          <p:cNvSpPr txBox="1"/>
          <p:nvPr userDrawn="1"/>
        </p:nvSpPr>
        <p:spPr bwMode="auto">
          <a:xfrm>
            <a:off x="625475" y="1508452"/>
            <a:ext cx="1769587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>
              <a:defRPr/>
            </a:pPr>
            <a:r>
              <a:rPr lang="cs-CZ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rPr>
              <a:t>SUMMARY</a:t>
            </a:r>
          </a:p>
        </p:txBody>
      </p:sp>
      <p:sp>
        <p:nvSpPr>
          <p:cNvPr id="23" name="Obdélník 22"/>
          <p:cNvSpPr/>
          <p:nvPr userDrawn="1"/>
        </p:nvSpPr>
        <p:spPr>
          <a:xfrm>
            <a:off x="-578749" y="2023374"/>
            <a:ext cx="552027" cy="45719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cs-CZ"/>
          </a:p>
        </p:txBody>
      </p:sp>
      <p:sp>
        <p:nvSpPr>
          <p:cNvPr id="24" name="Obdélník 23"/>
          <p:cNvSpPr/>
          <p:nvPr userDrawn="1"/>
        </p:nvSpPr>
        <p:spPr>
          <a:xfrm>
            <a:off x="8932599" y="899770"/>
            <a:ext cx="211401" cy="5958230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grpSp>
        <p:nvGrpSpPr>
          <p:cNvPr id="25" name="Skupina 24"/>
          <p:cNvGrpSpPr/>
          <p:nvPr userDrawn="1"/>
        </p:nvGrpSpPr>
        <p:grpSpPr>
          <a:xfrm>
            <a:off x="7900453" y="2365806"/>
            <a:ext cx="738668" cy="1513079"/>
            <a:chOff x="7888540" y="2291256"/>
            <a:chExt cx="738668" cy="1513079"/>
          </a:xfrm>
        </p:grpSpPr>
        <p:sp>
          <p:nvSpPr>
            <p:cNvPr id="26" name="Volný tvar 25"/>
            <p:cNvSpPr/>
            <p:nvPr/>
          </p:nvSpPr>
          <p:spPr>
            <a:xfrm>
              <a:off x="7992787" y="2389547"/>
              <a:ext cx="610593" cy="801216"/>
            </a:xfrm>
            <a:custGeom>
              <a:avLst/>
              <a:gdLst>
                <a:gd name="connsiteX0" fmla="*/ 59570 w 610593"/>
                <a:gd name="connsiteY0" fmla="*/ 0 h 801216"/>
                <a:gd name="connsiteX1" fmla="*/ 0 w 610593"/>
                <a:gd name="connsiteY1" fmla="*/ 771431 h 801216"/>
                <a:gd name="connsiteX2" fmla="*/ 559958 w 610593"/>
                <a:gd name="connsiteY2" fmla="*/ 801216 h 801216"/>
                <a:gd name="connsiteX3" fmla="*/ 610593 w 610593"/>
                <a:gd name="connsiteY3" fmla="*/ 5957 h 801216"/>
                <a:gd name="connsiteX4" fmla="*/ 59570 w 610593"/>
                <a:gd name="connsiteY4" fmla="*/ 0 h 8012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10593" h="801216">
                  <a:moveTo>
                    <a:pt x="59570" y="0"/>
                  </a:moveTo>
                  <a:lnTo>
                    <a:pt x="0" y="771431"/>
                  </a:lnTo>
                  <a:lnTo>
                    <a:pt x="559958" y="801216"/>
                  </a:lnTo>
                  <a:lnTo>
                    <a:pt x="610593" y="5957"/>
                  </a:lnTo>
                  <a:lnTo>
                    <a:pt x="59570" y="0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s-CZ"/>
            </a:p>
          </p:txBody>
        </p:sp>
        <p:sp>
          <p:nvSpPr>
            <p:cNvPr id="27" name="Volný tvar 26"/>
            <p:cNvSpPr/>
            <p:nvPr/>
          </p:nvSpPr>
          <p:spPr>
            <a:xfrm>
              <a:off x="8043422" y="2291256"/>
              <a:ext cx="583786" cy="86377"/>
            </a:xfrm>
            <a:custGeom>
              <a:avLst/>
              <a:gdLst>
                <a:gd name="connsiteX0" fmla="*/ 0 w 583786"/>
                <a:gd name="connsiteY0" fmla="*/ 74463 h 86377"/>
                <a:gd name="connsiteX1" fmla="*/ 5957 w 583786"/>
                <a:gd name="connsiteY1" fmla="*/ 0 h 86377"/>
                <a:gd name="connsiteX2" fmla="*/ 583786 w 583786"/>
                <a:gd name="connsiteY2" fmla="*/ 8935 h 86377"/>
                <a:gd name="connsiteX3" fmla="*/ 580807 w 583786"/>
                <a:gd name="connsiteY3" fmla="*/ 86377 h 86377"/>
                <a:gd name="connsiteX4" fmla="*/ 0 w 583786"/>
                <a:gd name="connsiteY4" fmla="*/ 74463 h 863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83786" h="86377">
                  <a:moveTo>
                    <a:pt x="0" y="74463"/>
                  </a:moveTo>
                  <a:lnTo>
                    <a:pt x="5957" y="0"/>
                  </a:lnTo>
                  <a:lnTo>
                    <a:pt x="583786" y="8935"/>
                  </a:lnTo>
                  <a:lnTo>
                    <a:pt x="580807" y="86377"/>
                  </a:lnTo>
                  <a:lnTo>
                    <a:pt x="0" y="74463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19050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s-CZ"/>
            </a:p>
          </p:txBody>
        </p:sp>
        <p:sp>
          <p:nvSpPr>
            <p:cNvPr id="28" name="Volný tvar 27"/>
            <p:cNvSpPr/>
            <p:nvPr/>
          </p:nvSpPr>
          <p:spPr>
            <a:xfrm>
              <a:off x="7986830" y="3184808"/>
              <a:ext cx="565915" cy="29785"/>
            </a:xfrm>
            <a:custGeom>
              <a:avLst/>
              <a:gdLst>
                <a:gd name="connsiteX0" fmla="*/ 0 w 565915"/>
                <a:gd name="connsiteY0" fmla="*/ 0 h 29785"/>
                <a:gd name="connsiteX1" fmla="*/ 565915 w 565915"/>
                <a:gd name="connsiteY1" fmla="*/ 29785 h 297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565915" h="29785">
                  <a:moveTo>
                    <a:pt x="0" y="0"/>
                  </a:moveTo>
                  <a:lnTo>
                    <a:pt x="565915" y="29785"/>
                  </a:lnTo>
                </a:path>
              </a:pathLst>
            </a:custGeom>
            <a:noFill/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s-CZ"/>
            </a:p>
          </p:txBody>
        </p:sp>
        <p:sp>
          <p:nvSpPr>
            <p:cNvPr id="29" name="Volný tvar 28"/>
            <p:cNvSpPr/>
            <p:nvPr/>
          </p:nvSpPr>
          <p:spPr>
            <a:xfrm>
              <a:off x="7888540" y="3193742"/>
              <a:ext cx="142968" cy="536130"/>
            </a:xfrm>
            <a:custGeom>
              <a:avLst/>
              <a:gdLst>
                <a:gd name="connsiteX0" fmla="*/ 0 w 142968"/>
                <a:gd name="connsiteY0" fmla="*/ 536130 h 536130"/>
                <a:gd name="connsiteX1" fmla="*/ 142968 w 142968"/>
                <a:gd name="connsiteY1" fmla="*/ 0 h 5361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42968" h="536130">
                  <a:moveTo>
                    <a:pt x="0" y="536130"/>
                  </a:moveTo>
                  <a:lnTo>
                    <a:pt x="142968" y="0"/>
                  </a:lnTo>
                </a:path>
              </a:pathLst>
            </a:custGeom>
            <a:noFill/>
            <a:ln>
              <a:solidFill>
                <a:schemeClr val="bg1">
                  <a:lumMod val="9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s-CZ"/>
            </a:p>
          </p:txBody>
        </p:sp>
        <p:sp>
          <p:nvSpPr>
            <p:cNvPr id="30" name="Volný tvar 29"/>
            <p:cNvSpPr/>
            <p:nvPr/>
          </p:nvSpPr>
          <p:spPr>
            <a:xfrm>
              <a:off x="8519982" y="3211613"/>
              <a:ext cx="59570" cy="592722"/>
            </a:xfrm>
            <a:custGeom>
              <a:avLst/>
              <a:gdLst>
                <a:gd name="connsiteX0" fmla="*/ 59570 w 59570"/>
                <a:gd name="connsiteY0" fmla="*/ 592722 h 592722"/>
                <a:gd name="connsiteX1" fmla="*/ 0 w 59570"/>
                <a:gd name="connsiteY1" fmla="*/ 0 h 5927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59570" h="592722">
                  <a:moveTo>
                    <a:pt x="59570" y="592722"/>
                  </a:moveTo>
                  <a:lnTo>
                    <a:pt x="0" y="0"/>
                  </a:lnTo>
                </a:path>
              </a:pathLst>
            </a:custGeom>
            <a:noFill/>
            <a:ln>
              <a:solidFill>
                <a:schemeClr val="bg1">
                  <a:lumMod val="9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s-CZ"/>
            </a:p>
          </p:txBody>
        </p:sp>
        <p:sp>
          <p:nvSpPr>
            <p:cNvPr id="31" name="Volný tvar 30"/>
            <p:cNvSpPr/>
            <p:nvPr/>
          </p:nvSpPr>
          <p:spPr>
            <a:xfrm>
              <a:off x="8365100" y="3208634"/>
              <a:ext cx="5957" cy="282958"/>
            </a:xfrm>
            <a:custGeom>
              <a:avLst/>
              <a:gdLst>
                <a:gd name="connsiteX0" fmla="*/ 5957 w 5957"/>
                <a:gd name="connsiteY0" fmla="*/ 282958 h 282958"/>
                <a:gd name="connsiteX1" fmla="*/ 0 w 5957"/>
                <a:gd name="connsiteY1" fmla="*/ 0 h 2829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5957" h="282958">
                  <a:moveTo>
                    <a:pt x="5957" y="282958"/>
                  </a:moveTo>
                  <a:lnTo>
                    <a:pt x="0" y="0"/>
                  </a:lnTo>
                </a:path>
              </a:pathLst>
            </a:custGeom>
            <a:noFill/>
            <a:ln>
              <a:solidFill>
                <a:schemeClr val="bg1">
                  <a:lumMod val="9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s-CZ"/>
            </a:p>
          </p:txBody>
        </p:sp>
        <p:sp>
          <p:nvSpPr>
            <p:cNvPr id="32" name="Volný tvar 31"/>
            <p:cNvSpPr/>
            <p:nvPr/>
          </p:nvSpPr>
          <p:spPr>
            <a:xfrm>
              <a:off x="7983852" y="3206153"/>
              <a:ext cx="565915" cy="29785"/>
            </a:xfrm>
            <a:custGeom>
              <a:avLst/>
              <a:gdLst>
                <a:gd name="connsiteX0" fmla="*/ 0 w 565915"/>
                <a:gd name="connsiteY0" fmla="*/ 0 h 29785"/>
                <a:gd name="connsiteX1" fmla="*/ 565915 w 565915"/>
                <a:gd name="connsiteY1" fmla="*/ 29785 h 297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565915" h="29785">
                  <a:moveTo>
                    <a:pt x="0" y="0"/>
                  </a:moveTo>
                  <a:lnTo>
                    <a:pt x="565915" y="29785"/>
                  </a:lnTo>
                </a:path>
              </a:pathLst>
            </a:custGeom>
            <a:noFill/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s-CZ"/>
            </a:p>
          </p:txBody>
        </p:sp>
        <p:sp>
          <p:nvSpPr>
            <p:cNvPr id="33" name="Zaoblený obdélník 32"/>
            <p:cNvSpPr/>
            <p:nvPr/>
          </p:nvSpPr>
          <p:spPr>
            <a:xfrm>
              <a:off x="7997951" y="3190184"/>
              <a:ext cx="72000" cy="45719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s-CZ"/>
            </a:p>
          </p:txBody>
        </p:sp>
        <p:sp>
          <p:nvSpPr>
            <p:cNvPr id="34" name="Zaoblený obdélník 33"/>
            <p:cNvSpPr/>
            <p:nvPr/>
          </p:nvSpPr>
          <p:spPr>
            <a:xfrm>
              <a:off x="8473005" y="3231176"/>
              <a:ext cx="72000" cy="45719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s-CZ"/>
            </a:p>
          </p:txBody>
        </p:sp>
      </p:grpSp>
      <p:sp>
        <p:nvSpPr>
          <p:cNvPr id="35" name="Volný tvar 34"/>
          <p:cNvSpPr/>
          <p:nvPr userDrawn="1"/>
        </p:nvSpPr>
        <p:spPr>
          <a:xfrm>
            <a:off x="8172450" y="2619266"/>
            <a:ext cx="197644" cy="228600"/>
          </a:xfrm>
          <a:custGeom>
            <a:avLst/>
            <a:gdLst>
              <a:gd name="connsiteX0" fmla="*/ 197644 w 197644"/>
              <a:gd name="connsiteY0" fmla="*/ 0 h 228600"/>
              <a:gd name="connsiteX1" fmla="*/ 138112 w 197644"/>
              <a:gd name="connsiteY1" fmla="*/ 4762 h 228600"/>
              <a:gd name="connsiteX2" fmla="*/ 76200 w 197644"/>
              <a:gd name="connsiteY2" fmla="*/ 42862 h 228600"/>
              <a:gd name="connsiteX3" fmla="*/ 35719 w 197644"/>
              <a:gd name="connsiteY3" fmla="*/ 76200 h 228600"/>
              <a:gd name="connsiteX4" fmla="*/ 0 w 197644"/>
              <a:gd name="connsiteY4" fmla="*/ 126206 h 228600"/>
              <a:gd name="connsiteX5" fmla="*/ 0 w 197644"/>
              <a:gd name="connsiteY5" fmla="*/ 173831 h 228600"/>
              <a:gd name="connsiteX6" fmla="*/ 7144 w 197644"/>
              <a:gd name="connsiteY6" fmla="*/ 228600 h 228600"/>
              <a:gd name="connsiteX7" fmla="*/ 161925 w 197644"/>
              <a:gd name="connsiteY7" fmla="*/ 176212 h 228600"/>
              <a:gd name="connsiteX8" fmla="*/ 197644 w 197644"/>
              <a:gd name="connsiteY8" fmla="*/ 0 h 228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97644" h="228600">
                <a:moveTo>
                  <a:pt x="197644" y="0"/>
                </a:moveTo>
                <a:lnTo>
                  <a:pt x="138112" y="4762"/>
                </a:lnTo>
                <a:lnTo>
                  <a:pt x="76200" y="42862"/>
                </a:lnTo>
                <a:lnTo>
                  <a:pt x="35719" y="76200"/>
                </a:lnTo>
                <a:lnTo>
                  <a:pt x="0" y="126206"/>
                </a:lnTo>
                <a:lnTo>
                  <a:pt x="0" y="173831"/>
                </a:lnTo>
                <a:lnTo>
                  <a:pt x="7144" y="228600"/>
                </a:lnTo>
                <a:lnTo>
                  <a:pt x="161925" y="176212"/>
                </a:lnTo>
                <a:lnTo>
                  <a:pt x="197644" y="0"/>
                </a:lnTo>
                <a:close/>
              </a:path>
            </a:pathLst>
          </a:custGeom>
          <a:solidFill>
            <a:srgbClr val="DC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36" name="Volný tvar 35"/>
          <p:cNvSpPr/>
          <p:nvPr userDrawn="1"/>
        </p:nvSpPr>
        <p:spPr>
          <a:xfrm>
            <a:off x="8343900" y="2619266"/>
            <a:ext cx="159544" cy="285750"/>
          </a:xfrm>
          <a:custGeom>
            <a:avLst/>
            <a:gdLst>
              <a:gd name="connsiteX0" fmla="*/ 0 w 159544"/>
              <a:gd name="connsiteY0" fmla="*/ 176212 h 285750"/>
              <a:gd name="connsiteX1" fmla="*/ 121444 w 159544"/>
              <a:gd name="connsiteY1" fmla="*/ 285750 h 285750"/>
              <a:gd name="connsiteX2" fmla="*/ 147638 w 159544"/>
              <a:gd name="connsiteY2" fmla="*/ 238125 h 285750"/>
              <a:gd name="connsiteX3" fmla="*/ 154781 w 159544"/>
              <a:gd name="connsiteY3" fmla="*/ 157162 h 285750"/>
              <a:gd name="connsiteX4" fmla="*/ 159544 w 159544"/>
              <a:gd name="connsiteY4" fmla="*/ 83344 h 285750"/>
              <a:gd name="connsiteX5" fmla="*/ 135731 w 159544"/>
              <a:gd name="connsiteY5" fmla="*/ 40481 h 285750"/>
              <a:gd name="connsiteX6" fmla="*/ 102394 w 159544"/>
              <a:gd name="connsiteY6" fmla="*/ 9525 h 285750"/>
              <a:gd name="connsiteX7" fmla="*/ 35719 w 159544"/>
              <a:gd name="connsiteY7" fmla="*/ 0 h 285750"/>
              <a:gd name="connsiteX8" fmla="*/ 0 w 159544"/>
              <a:gd name="connsiteY8" fmla="*/ 176212 h 285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59544" h="285750">
                <a:moveTo>
                  <a:pt x="0" y="176212"/>
                </a:moveTo>
                <a:lnTo>
                  <a:pt x="121444" y="285750"/>
                </a:lnTo>
                <a:lnTo>
                  <a:pt x="147638" y="238125"/>
                </a:lnTo>
                <a:lnTo>
                  <a:pt x="154781" y="157162"/>
                </a:lnTo>
                <a:lnTo>
                  <a:pt x="159544" y="83344"/>
                </a:lnTo>
                <a:lnTo>
                  <a:pt x="135731" y="40481"/>
                </a:lnTo>
                <a:lnTo>
                  <a:pt x="102394" y="9525"/>
                </a:lnTo>
                <a:lnTo>
                  <a:pt x="35719" y="0"/>
                </a:lnTo>
                <a:lnTo>
                  <a:pt x="0" y="176212"/>
                </a:lnTo>
                <a:close/>
              </a:path>
            </a:pathLst>
          </a:cu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37" name="Volný tvar 36"/>
          <p:cNvSpPr/>
          <p:nvPr userDrawn="1"/>
        </p:nvSpPr>
        <p:spPr>
          <a:xfrm>
            <a:off x="8174831" y="2795478"/>
            <a:ext cx="290513" cy="159544"/>
          </a:xfrm>
          <a:custGeom>
            <a:avLst/>
            <a:gdLst>
              <a:gd name="connsiteX0" fmla="*/ 0 w 290513"/>
              <a:gd name="connsiteY0" fmla="*/ 64294 h 159544"/>
              <a:gd name="connsiteX1" fmla="*/ 40482 w 290513"/>
              <a:gd name="connsiteY1" fmla="*/ 123825 h 159544"/>
              <a:gd name="connsiteX2" fmla="*/ 76200 w 290513"/>
              <a:gd name="connsiteY2" fmla="*/ 145257 h 159544"/>
              <a:gd name="connsiteX3" fmla="*/ 128588 w 290513"/>
              <a:gd name="connsiteY3" fmla="*/ 159544 h 159544"/>
              <a:gd name="connsiteX4" fmla="*/ 240507 w 290513"/>
              <a:gd name="connsiteY4" fmla="*/ 159544 h 159544"/>
              <a:gd name="connsiteX5" fmla="*/ 283369 w 290513"/>
              <a:gd name="connsiteY5" fmla="*/ 126207 h 159544"/>
              <a:gd name="connsiteX6" fmla="*/ 290513 w 290513"/>
              <a:gd name="connsiteY6" fmla="*/ 111919 h 159544"/>
              <a:gd name="connsiteX7" fmla="*/ 171450 w 290513"/>
              <a:gd name="connsiteY7" fmla="*/ 7144 h 159544"/>
              <a:gd name="connsiteX8" fmla="*/ 150019 w 290513"/>
              <a:gd name="connsiteY8" fmla="*/ 0 h 159544"/>
              <a:gd name="connsiteX9" fmla="*/ 0 w 290513"/>
              <a:gd name="connsiteY9" fmla="*/ 64294 h 1595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90513" h="159544">
                <a:moveTo>
                  <a:pt x="0" y="64294"/>
                </a:moveTo>
                <a:lnTo>
                  <a:pt x="40482" y="123825"/>
                </a:lnTo>
                <a:lnTo>
                  <a:pt x="76200" y="145257"/>
                </a:lnTo>
                <a:lnTo>
                  <a:pt x="128588" y="159544"/>
                </a:lnTo>
                <a:lnTo>
                  <a:pt x="240507" y="159544"/>
                </a:lnTo>
                <a:lnTo>
                  <a:pt x="283369" y="126207"/>
                </a:lnTo>
                <a:lnTo>
                  <a:pt x="290513" y="111919"/>
                </a:lnTo>
                <a:lnTo>
                  <a:pt x="171450" y="7144"/>
                </a:lnTo>
                <a:lnTo>
                  <a:pt x="150019" y="0"/>
                </a:lnTo>
                <a:lnTo>
                  <a:pt x="0" y="64294"/>
                </a:lnTo>
                <a:close/>
              </a:path>
            </a:pathLst>
          </a:custGeom>
          <a:pattFill prst="wdUpDiag">
            <a:fgClr>
              <a:schemeClr val="accent6">
                <a:lumMod val="75000"/>
              </a:schemeClr>
            </a:fgClr>
            <a:bgClr>
              <a:schemeClr val="bg1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grpSp>
        <p:nvGrpSpPr>
          <p:cNvPr id="38" name="Skupina 37"/>
          <p:cNvGrpSpPr/>
          <p:nvPr userDrawn="1"/>
        </p:nvGrpSpPr>
        <p:grpSpPr>
          <a:xfrm>
            <a:off x="8167551" y="2620014"/>
            <a:ext cx="333103" cy="336369"/>
            <a:chOff x="8167551" y="4741817"/>
            <a:chExt cx="333103" cy="336369"/>
          </a:xfrm>
        </p:grpSpPr>
        <p:sp>
          <p:nvSpPr>
            <p:cNvPr id="39" name="Volný tvar 38"/>
            <p:cNvSpPr/>
            <p:nvPr/>
          </p:nvSpPr>
          <p:spPr>
            <a:xfrm>
              <a:off x="8167551" y="4741817"/>
              <a:ext cx="333103" cy="336369"/>
            </a:xfrm>
            <a:custGeom>
              <a:avLst/>
              <a:gdLst>
                <a:gd name="connsiteX0" fmla="*/ 284118 w 333103"/>
                <a:gd name="connsiteY0" fmla="*/ 13063 h 336369"/>
                <a:gd name="connsiteX1" fmla="*/ 284118 w 333103"/>
                <a:gd name="connsiteY1" fmla="*/ 13063 h 336369"/>
                <a:gd name="connsiteX2" fmla="*/ 254726 w 333103"/>
                <a:gd name="connsiteY2" fmla="*/ 6532 h 336369"/>
                <a:gd name="connsiteX3" fmla="*/ 244929 w 333103"/>
                <a:gd name="connsiteY3" fmla="*/ 3266 h 336369"/>
                <a:gd name="connsiteX4" fmla="*/ 205740 w 333103"/>
                <a:gd name="connsiteY4" fmla="*/ 0 h 336369"/>
                <a:gd name="connsiteX5" fmla="*/ 156755 w 333103"/>
                <a:gd name="connsiteY5" fmla="*/ 3266 h 336369"/>
                <a:gd name="connsiteX6" fmla="*/ 133895 w 333103"/>
                <a:gd name="connsiteY6" fmla="*/ 9797 h 336369"/>
                <a:gd name="connsiteX7" fmla="*/ 117566 w 333103"/>
                <a:gd name="connsiteY7" fmla="*/ 22860 h 336369"/>
                <a:gd name="connsiteX8" fmla="*/ 104503 w 333103"/>
                <a:gd name="connsiteY8" fmla="*/ 29392 h 336369"/>
                <a:gd name="connsiteX9" fmla="*/ 94706 w 333103"/>
                <a:gd name="connsiteY9" fmla="*/ 39189 h 336369"/>
                <a:gd name="connsiteX10" fmla="*/ 75112 w 333103"/>
                <a:gd name="connsiteY10" fmla="*/ 45720 h 336369"/>
                <a:gd name="connsiteX11" fmla="*/ 65315 w 333103"/>
                <a:gd name="connsiteY11" fmla="*/ 52252 h 336369"/>
                <a:gd name="connsiteX12" fmla="*/ 48986 w 333103"/>
                <a:gd name="connsiteY12" fmla="*/ 65314 h 336369"/>
                <a:gd name="connsiteX13" fmla="*/ 39189 w 333103"/>
                <a:gd name="connsiteY13" fmla="*/ 68580 h 336369"/>
                <a:gd name="connsiteX14" fmla="*/ 26126 w 333103"/>
                <a:gd name="connsiteY14" fmla="*/ 84909 h 336369"/>
                <a:gd name="connsiteX15" fmla="*/ 13063 w 333103"/>
                <a:gd name="connsiteY15" fmla="*/ 101237 h 336369"/>
                <a:gd name="connsiteX16" fmla="*/ 9798 w 333103"/>
                <a:gd name="connsiteY16" fmla="*/ 111034 h 336369"/>
                <a:gd name="connsiteX17" fmla="*/ 3266 w 333103"/>
                <a:gd name="connsiteY17" fmla="*/ 120832 h 336369"/>
                <a:gd name="connsiteX18" fmla="*/ 0 w 333103"/>
                <a:gd name="connsiteY18" fmla="*/ 163286 h 336369"/>
                <a:gd name="connsiteX19" fmla="*/ 3266 w 333103"/>
                <a:gd name="connsiteY19" fmla="*/ 228600 h 336369"/>
                <a:gd name="connsiteX20" fmla="*/ 13063 w 333103"/>
                <a:gd name="connsiteY20" fmla="*/ 261257 h 336369"/>
                <a:gd name="connsiteX21" fmla="*/ 26126 w 333103"/>
                <a:gd name="connsiteY21" fmla="*/ 271054 h 336369"/>
                <a:gd name="connsiteX22" fmla="*/ 42455 w 333103"/>
                <a:gd name="connsiteY22" fmla="*/ 290649 h 336369"/>
                <a:gd name="connsiteX23" fmla="*/ 62049 w 333103"/>
                <a:gd name="connsiteY23" fmla="*/ 303712 h 336369"/>
                <a:gd name="connsiteX24" fmla="*/ 81643 w 333103"/>
                <a:gd name="connsiteY24" fmla="*/ 320040 h 336369"/>
                <a:gd name="connsiteX25" fmla="*/ 104503 w 333103"/>
                <a:gd name="connsiteY25" fmla="*/ 326572 h 336369"/>
                <a:gd name="connsiteX26" fmla="*/ 117566 w 333103"/>
                <a:gd name="connsiteY26" fmla="*/ 333103 h 336369"/>
                <a:gd name="connsiteX27" fmla="*/ 127363 w 333103"/>
                <a:gd name="connsiteY27" fmla="*/ 336369 h 336369"/>
                <a:gd name="connsiteX28" fmla="*/ 241663 w 333103"/>
                <a:gd name="connsiteY28" fmla="*/ 333103 h 336369"/>
                <a:gd name="connsiteX29" fmla="*/ 248195 w 333103"/>
                <a:gd name="connsiteY29" fmla="*/ 326572 h 336369"/>
                <a:gd name="connsiteX30" fmla="*/ 257992 w 333103"/>
                <a:gd name="connsiteY30" fmla="*/ 323306 h 336369"/>
                <a:gd name="connsiteX31" fmla="*/ 274320 w 333103"/>
                <a:gd name="connsiteY31" fmla="*/ 313509 h 336369"/>
                <a:gd name="connsiteX32" fmla="*/ 287383 w 333103"/>
                <a:gd name="connsiteY32" fmla="*/ 297180 h 336369"/>
                <a:gd name="connsiteX33" fmla="*/ 293915 w 333103"/>
                <a:gd name="connsiteY33" fmla="*/ 290649 h 336369"/>
                <a:gd name="connsiteX34" fmla="*/ 297180 w 333103"/>
                <a:gd name="connsiteY34" fmla="*/ 280852 h 336369"/>
                <a:gd name="connsiteX35" fmla="*/ 303712 w 333103"/>
                <a:gd name="connsiteY35" fmla="*/ 274320 h 336369"/>
                <a:gd name="connsiteX36" fmla="*/ 310243 w 333103"/>
                <a:gd name="connsiteY36" fmla="*/ 264523 h 336369"/>
                <a:gd name="connsiteX37" fmla="*/ 313509 w 333103"/>
                <a:gd name="connsiteY37" fmla="*/ 251460 h 336369"/>
                <a:gd name="connsiteX38" fmla="*/ 316775 w 333103"/>
                <a:gd name="connsiteY38" fmla="*/ 235132 h 336369"/>
                <a:gd name="connsiteX39" fmla="*/ 323306 w 333103"/>
                <a:gd name="connsiteY39" fmla="*/ 215537 h 336369"/>
                <a:gd name="connsiteX40" fmla="*/ 326572 w 333103"/>
                <a:gd name="connsiteY40" fmla="*/ 189412 h 336369"/>
                <a:gd name="connsiteX41" fmla="*/ 329838 w 333103"/>
                <a:gd name="connsiteY41" fmla="*/ 176349 h 336369"/>
                <a:gd name="connsiteX42" fmla="*/ 333103 w 333103"/>
                <a:gd name="connsiteY42" fmla="*/ 133894 h 336369"/>
                <a:gd name="connsiteX43" fmla="*/ 326572 w 333103"/>
                <a:gd name="connsiteY43" fmla="*/ 68580 h 336369"/>
                <a:gd name="connsiteX44" fmla="*/ 323306 w 333103"/>
                <a:gd name="connsiteY44" fmla="*/ 55517 h 336369"/>
                <a:gd name="connsiteX45" fmla="*/ 303712 w 333103"/>
                <a:gd name="connsiteY45" fmla="*/ 35923 h 336369"/>
                <a:gd name="connsiteX46" fmla="*/ 300446 w 333103"/>
                <a:gd name="connsiteY46" fmla="*/ 26126 h 336369"/>
                <a:gd name="connsiteX47" fmla="*/ 280852 w 333103"/>
                <a:gd name="connsiteY47" fmla="*/ 16329 h 336369"/>
                <a:gd name="connsiteX48" fmla="*/ 284118 w 333103"/>
                <a:gd name="connsiteY48" fmla="*/ 13063 h 3363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</a:cxnLst>
              <a:rect l="l" t="t" r="r" b="b"/>
              <a:pathLst>
                <a:path w="333103" h="336369">
                  <a:moveTo>
                    <a:pt x="284118" y="13063"/>
                  </a:moveTo>
                  <a:lnTo>
                    <a:pt x="284118" y="13063"/>
                  </a:lnTo>
                  <a:cubicBezTo>
                    <a:pt x="274321" y="10886"/>
                    <a:pt x="264463" y="8966"/>
                    <a:pt x="254726" y="6532"/>
                  </a:cubicBezTo>
                  <a:cubicBezTo>
                    <a:pt x="251386" y="5697"/>
                    <a:pt x="248341" y="3721"/>
                    <a:pt x="244929" y="3266"/>
                  </a:cubicBezTo>
                  <a:cubicBezTo>
                    <a:pt x="231936" y="1533"/>
                    <a:pt x="218803" y="1089"/>
                    <a:pt x="205740" y="0"/>
                  </a:cubicBezTo>
                  <a:cubicBezTo>
                    <a:pt x="189412" y="1089"/>
                    <a:pt x="173030" y="1553"/>
                    <a:pt x="156755" y="3266"/>
                  </a:cubicBezTo>
                  <a:cubicBezTo>
                    <a:pt x="150766" y="3896"/>
                    <a:pt x="139964" y="7774"/>
                    <a:pt x="133895" y="9797"/>
                  </a:cubicBezTo>
                  <a:cubicBezTo>
                    <a:pt x="126742" y="16950"/>
                    <a:pt x="127180" y="17366"/>
                    <a:pt x="117566" y="22860"/>
                  </a:cubicBezTo>
                  <a:cubicBezTo>
                    <a:pt x="113339" y="25275"/>
                    <a:pt x="108465" y="26562"/>
                    <a:pt x="104503" y="29392"/>
                  </a:cubicBezTo>
                  <a:cubicBezTo>
                    <a:pt x="100745" y="32076"/>
                    <a:pt x="98743" y="36946"/>
                    <a:pt x="94706" y="39189"/>
                  </a:cubicBezTo>
                  <a:cubicBezTo>
                    <a:pt x="88688" y="42532"/>
                    <a:pt x="80840" y="41901"/>
                    <a:pt x="75112" y="45720"/>
                  </a:cubicBezTo>
                  <a:cubicBezTo>
                    <a:pt x="71846" y="47897"/>
                    <a:pt x="68380" y="49800"/>
                    <a:pt x="65315" y="52252"/>
                  </a:cubicBezTo>
                  <a:cubicBezTo>
                    <a:pt x="55192" y="60350"/>
                    <a:pt x="62384" y="58615"/>
                    <a:pt x="48986" y="65314"/>
                  </a:cubicBezTo>
                  <a:cubicBezTo>
                    <a:pt x="45907" y="66853"/>
                    <a:pt x="42455" y="67491"/>
                    <a:pt x="39189" y="68580"/>
                  </a:cubicBezTo>
                  <a:cubicBezTo>
                    <a:pt x="19089" y="98732"/>
                    <a:pt x="44739" y="61642"/>
                    <a:pt x="26126" y="84909"/>
                  </a:cubicBezTo>
                  <a:cubicBezTo>
                    <a:pt x="9652" y="105502"/>
                    <a:pt x="28831" y="85472"/>
                    <a:pt x="13063" y="101237"/>
                  </a:cubicBezTo>
                  <a:cubicBezTo>
                    <a:pt x="11975" y="104503"/>
                    <a:pt x="11337" y="107955"/>
                    <a:pt x="9798" y="111034"/>
                  </a:cubicBezTo>
                  <a:cubicBezTo>
                    <a:pt x="8043" y="114545"/>
                    <a:pt x="3989" y="116974"/>
                    <a:pt x="3266" y="120832"/>
                  </a:cubicBezTo>
                  <a:cubicBezTo>
                    <a:pt x="650" y="134782"/>
                    <a:pt x="1089" y="149135"/>
                    <a:pt x="0" y="163286"/>
                  </a:cubicBezTo>
                  <a:cubicBezTo>
                    <a:pt x="1089" y="185057"/>
                    <a:pt x="1456" y="206877"/>
                    <a:pt x="3266" y="228600"/>
                  </a:cubicBezTo>
                  <a:cubicBezTo>
                    <a:pt x="3655" y="233269"/>
                    <a:pt x="12087" y="260525"/>
                    <a:pt x="13063" y="261257"/>
                  </a:cubicBezTo>
                  <a:lnTo>
                    <a:pt x="26126" y="271054"/>
                  </a:lnTo>
                  <a:cubicBezTo>
                    <a:pt x="31932" y="279763"/>
                    <a:pt x="33751" y="283879"/>
                    <a:pt x="42455" y="290649"/>
                  </a:cubicBezTo>
                  <a:cubicBezTo>
                    <a:pt x="48651" y="295468"/>
                    <a:pt x="56498" y="298161"/>
                    <a:pt x="62049" y="303712"/>
                  </a:cubicBezTo>
                  <a:cubicBezTo>
                    <a:pt x="69272" y="310935"/>
                    <a:pt x="72549" y="315493"/>
                    <a:pt x="81643" y="320040"/>
                  </a:cubicBezTo>
                  <a:cubicBezTo>
                    <a:pt x="89539" y="323988"/>
                    <a:pt x="96130" y="323432"/>
                    <a:pt x="104503" y="326572"/>
                  </a:cubicBezTo>
                  <a:cubicBezTo>
                    <a:pt x="109061" y="328281"/>
                    <a:pt x="113091" y="331185"/>
                    <a:pt x="117566" y="333103"/>
                  </a:cubicBezTo>
                  <a:cubicBezTo>
                    <a:pt x="120730" y="334459"/>
                    <a:pt x="124097" y="335280"/>
                    <a:pt x="127363" y="336369"/>
                  </a:cubicBezTo>
                  <a:cubicBezTo>
                    <a:pt x="165463" y="335280"/>
                    <a:pt x="203672" y="336183"/>
                    <a:pt x="241663" y="333103"/>
                  </a:cubicBezTo>
                  <a:cubicBezTo>
                    <a:pt x="244732" y="332854"/>
                    <a:pt x="245555" y="328156"/>
                    <a:pt x="248195" y="326572"/>
                  </a:cubicBezTo>
                  <a:cubicBezTo>
                    <a:pt x="251147" y="324801"/>
                    <a:pt x="254726" y="324395"/>
                    <a:pt x="257992" y="323306"/>
                  </a:cubicBezTo>
                  <a:cubicBezTo>
                    <a:pt x="274539" y="306757"/>
                    <a:pt x="253126" y="326225"/>
                    <a:pt x="274320" y="313509"/>
                  </a:cubicBezTo>
                  <a:cubicBezTo>
                    <a:pt x="280387" y="309869"/>
                    <a:pt x="283274" y="302315"/>
                    <a:pt x="287383" y="297180"/>
                  </a:cubicBezTo>
                  <a:cubicBezTo>
                    <a:pt x="289306" y="294776"/>
                    <a:pt x="291738" y="292826"/>
                    <a:pt x="293915" y="290649"/>
                  </a:cubicBezTo>
                  <a:cubicBezTo>
                    <a:pt x="295003" y="287383"/>
                    <a:pt x="295409" y="283804"/>
                    <a:pt x="297180" y="280852"/>
                  </a:cubicBezTo>
                  <a:cubicBezTo>
                    <a:pt x="298764" y="278212"/>
                    <a:pt x="301788" y="276724"/>
                    <a:pt x="303712" y="274320"/>
                  </a:cubicBezTo>
                  <a:cubicBezTo>
                    <a:pt x="306164" y="271255"/>
                    <a:pt x="308066" y="267789"/>
                    <a:pt x="310243" y="264523"/>
                  </a:cubicBezTo>
                  <a:cubicBezTo>
                    <a:pt x="311332" y="260169"/>
                    <a:pt x="312535" y="255841"/>
                    <a:pt x="313509" y="251460"/>
                  </a:cubicBezTo>
                  <a:cubicBezTo>
                    <a:pt x="314713" y="246042"/>
                    <a:pt x="315315" y="240487"/>
                    <a:pt x="316775" y="235132"/>
                  </a:cubicBezTo>
                  <a:cubicBezTo>
                    <a:pt x="318587" y="228490"/>
                    <a:pt x="323306" y="215537"/>
                    <a:pt x="323306" y="215537"/>
                  </a:cubicBezTo>
                  <a:cubicBezTo>
                    <a:pt x="324395" y="206829"/>
                    <a:pt x="325129" y="198069"/>
                    <a:pt x="326572" y="189412"/>
                  </a:cubicBezTo>
                  <a:cubicBezTo>
                    <a:pt x="327310" y="184985"/>
                    <a:pt x="329314" y="180807"/>
                    <a:pt x="329838" y="176349"/>
                  </a:cubicBezTo>
                  <a:cubicBezTo>
                    <a:pt x="331496" y="162253"/>
                    <a:pt x="332015" y="148046"/>
                    <a:pt x="333103" y="133894"/>
                  </a:cubicBezTo>
                  <a:cubicBezTo>
                    <a:pt x="327816" y="43991"/>
                    <a:pt x="336039" y="101710"/>
                    <a:pt x="326572" y="68580"/>
                  </a:cubicBezTo>
                  <a:cubicBezTo>
                    <a:pt x="325339" y="64264"/>
                    <a:pt x="325880" y="59194"/>
                    <a:pt x="323306" y="55517"/>
                  </a:cubicBezTo>
                  <a:cubicBezTo>
                    <a:pt x="318009" y="47950"/>
                    <a:pt x="303712" y="35923"/>
                    <a:pt x="303712" y="35923"/>
                  </a:cubicBezTo>
                  <a:cubicBezTo>
                    <a:pt x="302623" y="32657"/>
                    <a:pt x="302596" y="28814"/>
                    <a:pt x="300446" y="26126"/>
                  </a:cubicBezTo>
                  <a:cubicBezTo>
                    <a:pt x="296973" y="21784"/>
                    <a:pt x="286315" y="17239"/>
                    <a:pt x="280852" y="16329"/>
                  </a:cubicBezTo>
                  <a:cubicBezTo>
                    <a:pt x="277631" y="15792"/>
                    <a:pt x="283574" y="13607"/>
                    <a:pt x="284118" y="13063"/>
                  </a:cubicBezTo>
                  <a:close/>
                </a:path>
              </a:pathLst>
            </a:cu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s-CZ"/>
            </a:p>
          </p:txBody>
        </p:sp>
        <p:sp>
          <p:nvSpPr>
            <p:cNvPr id="40" name="Volný tvar 39"/>
            <p:cNvSpPr/>
            <p:nvPr/>
          </p:nvSpPr>
          <p:spPr>
            <a:xfrm>
              <a:off x="8337369" y="4748349"/>
              <a:ext cx="130628" cy="277585"/>
            </a:xfrm>
            <a:custGeom>
              <a:avLst/>
              <a:gdLst>
                <a:gd name="connsiteX0" fmla="*/ 45720 w 130628"/>
                <a:gd name="connsiteY0" fmla="*/ 0 h 277585"/>
                <a:gd name="connsiteX1" fmla="*/ 0 w 130628"/>
                <a:gd name="connsiteY1" fmla="*/ 166551 h 277585"/>
                <a:gd name="connsiteX2" fmla="*/ 130628 w 130628"/>
                <a:gd name="connsiteY2" fmla="*/ 277585 h 2775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30628" h="277585">
                  <a:moveTo>
                    <a:pt x="45720" y="0"/>
                  </a:moveTo>
                  <a:lnTo>
                    <a:pt x="0" y="166551"/>
                  </a:lnTo>
                  <a:lnTo>
                    <a:pt x="130628" y="277585"/>
                  </a:lnTo>
                </a:path>
              </a:pathLst>
            </a:cu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s-CZ"/>
            </a:p>
          </p:txBody>
        </p:sp>
        <p:sp>
          <p:nvSpPr>
            <p:cNvPr id="41" name="Volný tvar 40"/>
            <p:cNvSpPr/>
            <p:nvPr/>
          </p:nvSpPr>
          <p:spPr>
            <a:xfrm>
              <a:off x="8174083" y="4914900"/>
              <a:ext cx="166551" cy="48986"/>
            </a:xfrm>
            <a:custGeom>
              <a:avLst/>
              <a:gdLst>
                <a:gd name="connsiteX0" fmla="*/ 166551 w 166551"/>
                <a:gd name="connsiteY0" fmla="*/ 0 h 48986"/>
                <a:gd name="connsiteX1" fmla="*/ 0 w 166551"/>
                <a:gd name="connsiteY1" fmla="*/ 48986 h 489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66551" h="48986">
                  <a:moveTo>
                    <a:pt x="166551" y="0"/>
                  </a:moveTo>
                  <a:lnTo>
                    <a:pt x="0" y="48986"/>
                  </a:lnTo>
                </a:path>
              </a:pathLst>
            </a:cu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s-CZ"/>
            </a:p>
          </p:txBody>
        </p:sp>
      </p:grpSp>
      <p:sp>
        <p:nvSpPr>
          <p:cNvPr id="42" name="Volný tvar 41"/>
          <p:cNvSpPr/>
          <p:nvPr userDrawn="1"/>
        </p:nvSpPr>
        <p:spPr>
          <a:xfrm>
            <a:off x="8441871" y="2554700"/>
            <a:ext cx="124098" cy="104503"/>
          </a:xfrm>
          <a:custGeom>
            <a:avLst/>
            <a:gdLst>
              <a:gd name="connsiteX0" fmla="*/ 0 w 124098"/>
              <a:gd name="connsiteY0" fmla="*/ 104503 h 104503"/>
              <a:gd name="connsiteX1" fmla="*/ 39189 w 124098"/>
              <a:gd name="connsiteY1" fmla="*/ 0 h 104503"/>
              <a:gd name="connsiteX2" fmla="*/ 124098 w 124098"/>
              <a:gd name="connsiteY2" fmla="*/ 3266 h 1045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24098" h="104503">
                <a:moveTo>
                  <a:pt x="0" y="104503"/>
                </a:moveTo>
                <a:lnTo>
                  <a:pt x="39189" y="0"/>
                </a:lnTo>
                <a:lnTo>
                  <a:pt x="124098" y="3266"/>
                </a:ln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43" name="Volný tvar 42"/>
          <p:cNvSpPr/>
          <p:nvPr userDrawn="1"/>
        </p:nvSpPr>
        <p:spPr>
          <a:xfrm>
            <a:off x="8265523" y="2904131"/>
            <a:ext cx="137160" cy="176349"/>
          </a:xfrm>
          <a:custGeom>
            <a:avLst/>
            <a:gdLst>
              <a:gd name="connsiteX0" fmla="*/ 0 w 137160"/>
              <a:gd name="connsiteY0" fmla="*/ 0 h 176349"/>
              <a:gd name="connsiteX1" fmla="*/ 22860 w 137160"/>
              <a:gd name="connsiteY1" fmla="*/ 173083 h 176349"/>
              <a:gd name="connsiteX2" fmla="*/ 137160 w 137160"/>
              <a:gd name="connsiteY2" fmla="*/ 176349 h 1763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37160" h="176349">
                <a:moveTo>
                  <a:pt x="0" y="0"/>
                </a:moveTo>
                <a:lnTo>
                  <a:pt x="22860" y="173083"/>
                </a:lnTo>
                <a:lnTo>
                  <a:pt x="137160" y="176349"/>
                </a:ln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44" name="Volný tvar 43"/>
          <p:cNvSpPr/>
          <p:nvPr userDrawn="1"/>
        </p:nvSpPr>
        <p:spPr>
          <a:xfrm>
            <a:off x="8115300" y="2603686"/>
            <a:ext cx="173083" cy="101237"/>
          </a:xfrm>
          <a:custGeom>
            <a:avLst/>
            <a:gdLst>
              <a:gd name="connsiteX0" fmla="*/ 173083 w 173083"/>
              <a:gd name="connsiteY0" fmla="*/ 101237 h 101237"/>
              <a:gd name="connsiteX1" fmla="*/ 124097 w 173083"/>
              <a:gd name="connsiteY1" fmla="*/ 0 h 101237"/>
              <a:gd name="connsiteX2" fmla="*/ 0 w 173083"/>
              <a:gd name="connsiteY2" fmla="*/ 0 h 1012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73083" h="101237">
                <a:moveTo>
                  <a:pt x="173083" y="101237"/>
                </a:moveTo>
                <a:lnTo>
                  <a:pt x="124097" y="0"/>
                </a:lnTo>
                <a:lnTo>
                  <a:pt x="0" y="0"/>
                </a:ln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45" name="TextovéPole 44"/>
          <p:cNvSpPr txBox="1"/>
          <p:nvPr userDrawn="1"/>
        </p:nvSpPr>
        <p:spPr>
          <a:xfrm>
            <a:off x="8048160" y="2452183"/>
            <a:ext cx="261610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600" dirty="0">
                <a:solidFill>
                  <a:srgbClr val="DC0000"/>
                </a:solidFill>
              </a:rPr>
              <a:t>33</a:t>
            </a:r>
          </a:p>
        </p:txBody>
      </p:sp>
      <p:sp>
        <p:nvSpPr>
          <p:cNvPr id="46" name="TextovéPole 45"/>
          <p:cNvSpPr txBox="1"/>
          <p:nvPr userDrawn="1"/>
        </p:nvSpPr>
        <p:spPr>
          <a:xfrm>
            <a:off x="8402683" y="2423611"/>
            <a:ext cx="261610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600" dirty="0">
                <a:solidFill>
                  <a:srgbClr val="DC0000"/>
                </a:solidFill>
              </a:rPr>
              <a:t>29</a:t>
            </a:r>
          </a:p>
        </p:txBody>
      </p:sp>
      <p:sp>
        <p:nvSpPr>
          <p:cNvPr id="47" name="TextovéPole 46"/>
          <p:cNvSpPr txBox="1"/>
          <p:nvPr userDrawn="1"/>
        </p:nvSpPr>
        <p:spPr>
          <a:xfrm>
            <a:off x="8234080" y="2940736"/>
            <a:ext cx="261610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600" dirty="0">
                <a:solidFill>
                  <a:srgbClr val="DC0000"/>
                </a:solidFill>
              </a:rPr>
              <a:t>38</a:t>
            </a:r>
          </a:p>
        </p:txBody>
      </p:sp>
    </p:spTree>
    <p:extLst>
      <p:ext uri="{BB962C8B-B14F-4D97-AF65-F5344CB8AC3E}">
        <p14:creationId xmlns:p14="http://schemas.microsoft.com/office/powerpoint/2010/main" val="8011823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2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25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250"/>
                            </p:stCondLst>
                            <p:childTnLst>
                              <p:par>
                                <p:cTn id="1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2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2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500"/>
                            </p:stCondLst>
                            <p:childTnLst>
                              <p:par>
                                <p:cTn id="2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2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2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25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75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75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75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2250"/>
                            </p:stCondLst>
                            <p:childTnLst>
                              <p:par>
                                <p:cTn id="49" presetID="63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3.7037E-7 L 1.03993 3.7037E-7 " pathEditMode="relative" rAng="0" ptsTypes="AA">
                                      <p:cBhvr>
                                        <p:cTn id="50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1997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  <p:bldP spid="35" grpId="0" animBg="1"/>
      <p:bldP spid="36" grpId="0" animBg="1"/>
      <p:bldP spid="37" grpId="0" animBg="1"/>
      <p:bldP spid="42" grpId="0" animBg="1"/>
      <p:bldP spid="43" grpId="0" animBg="1"/>
      <p:bldP spid="44" grpId="0" animBg="1"/>
      <p:bldP spid="45" grpId="0"/>
      <p:bldP spid="46" grpId="0"/>
      <p:bldP spid="47" grpId="0"/>
    </p:bld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Zástupný symbol pro tex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/>
          <a:lstStyle/>
          <a:p>
            <a:pPr>
              <a:defRPr/>
            </a:pPr>
            <a:r>
              <a:rPr lang="cs-CZ" dirty="0"/>
              <a:t>červen 2011</a:t>
            </a:r>
          </a:p>
        </p:txBody>
      </p:sp>
      <p:sp>
        <p:nvSpPr>
          <p:cNvPr id="18" name="Obdélník 17"/>
          <p:cNvSpPr/>
          <p:nvPr userDrawn="1"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9" name="Obdélník 18"/>
          <p:cNvSpPr/>
          <p:nvPr userDrawn="1"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0">
                <a:schemeClr val="tx1">
                  <a:lumMod val="95000"/>
                  <a:lumOff val="5000"/>
                </a:schemeClr>
              </a:gs>
              <a:gs pos="100000">
                <a:schemeClr val="tx1">
                  <a:lumMod val="65000"/>
                  <a:lumOff val="35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cxnSp>
        <p:nvCxnSpPr>
          <p:cNvPr id="20" name="Přímá spojnice 19"/>
          <p:cNvCxnSpPr/>
          <p:nvPr userDrawn="1"/>
        </p:nvCxnSpPr>
        <p:spPr>
          <a:xfrm>
            <a:off x="-264" y="2042338"/>
            <a:ext cx="8932863" cy="0"/>
          </a:xfrm>
          <a:prstGeom prst="line">
            <a:avLst/>
          </a:prstGeom>
          <a:ln w="57150">
            <a:solidFill>
              <a:srgbClr val="DC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Obdélník 20"/>
          <p:cNvSpPr/>
          <p:nvPr userDrawn="1"/>
        </p:nvSpPr>
        <p:spPr>
          <a:xfrm>
            <a:off x="0" y="1528074"/>
            <a:ext cx="8932600" cy="495300"/>
          </a:xfrm>
          <a:prstGeom prst="rect">
            <a:avLst/>
          </a:prstGeom>
          <a:solidFill>
            <a:schemeClr val="bg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cs-CZ"/>
          </a:p>
        </p:txBody>
      </p:sp>
      <p:sp>
        <p:nvSpPr>
          <p:cNvPr id="22" name="TextovéPole 21"/>
          <p:cNvSpPr txBox="1"/>
          <p:nvPr userDrawn="1"/>
        </p:nvSpPr>
        <p:spPr bwMode="auto">
          <a:xfrm>
            <a:off x="625475" y="1508452"/>
            <a:ext cx="1769587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>
              <a:defRPr/>
            </a:pPr>
            <a:r>
              <a:rPr lang="cs-CZ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rPr>
              <a:t>SUMMARY</a:t>
            </a:r>
          </a:p>
        </p:txBody>
      </p:sp>
      <p:sp>
        <p:nvSpPr>
          <p:cNvPr id="23" name="Obdélník 22"/>
          <p:cNvSpPr/>
          <p:nvPr userDrawn="1"/>
        </p:nvSpPr>
        <p:spPr>
          <a:xfrm>
            <a:off x="-578749" y="2023374"/>
            <a:ext cx="552027" cy="45719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cs-CZ"/>
          </a:p>
        </p:txBody>
      </p:sp>
      <p:sp>
        <p:nvSpPr>
          <p:cNvPr id="24" name="Obdélník 23"/>
          <p:cNvSpPr/>
          <p:nvPr userDrawn="1"/>
        </p:nvSpPr>
        <p:spPr>
          <a:xfrm>
            <a:off x="8932599" y="899770"/>
            <a:ext cx="211401" cy="5958230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grpSp>
        <p:nvGrpSpPr>
          <p:cNvPr id="25" name="Skupina 24"/>
          <p:cNvGrpSpPr/>
          <p:nvPr userDrawn="1"/>
        </p:nvGrpSpPr>
        <p:grpSpPr>
          <a:xfrm>
            <a:off x="7888540" y="2291256"/>
            <a:ext cx="738668" cy="1513079"/>
            <a:chOff x="7888540" y="2291256"/>
            <a:chExt cx="738668" cy="1513079"/>
          </a:xfrm>
          <a:effectLst/>
        </p:grpSpPr>
        <p:sp>
          <p:nvSpPr>
            <p:cNvPr id="26" name="Volný tvar 25"/>
            <p:cNvSpPr/>
            <p:nvPr/>
          </p:nvSpPr>
          <p:spPr>
            <a:xfrm>
              <a:off x="7992787" y="2389547"/>
              <a:ext cx="610593" cy="801216"/>
            </a:xfrm>
            <a:custGeom>
              <a:avLst/>
              <a:gdLst>
                <a:gd name="connsiteX0" fmla="*/ 59570 w 610593"/>
                <a:gd name="connsiteY0" fmla="*/ 0 h 801216"/>
                <a:gd name="connsiteX1" fmla="*/ 0 w 610593"/>
                <a:gd name="connsiteY1" fmla="*/ 771431 h 801216"/>
                <a:gd name="connsiteX2" fmla="*/ 559958 w 610593"/>
                <a:gd name="connsiteY2" fmla="*/ 801216 h 801216"/>
                <a:gd name="connsiteX3" fmla="*/ 610593 w 610593"/>
                <a:gd name="connsiteY3" fmla="*/ 5957 h 801216"/>
                <a:gd name="connsiteX4" fmla="*/ 59570 w 610593"/>
                <a:gd name="connsiteY4" fmla="*/ 0 h 8012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10593" h="801216">
                  <a:moveTo>
                    <a:pt x="59570" y="0"/>
                  </a:moveTo>
                  <a:lnTo>
                    <a:pt x="0" y="771431"/>
                  </a:lnTo>
                  <a:lnTo>
                    <a:pt x="559958" y="801216"/>
                  </a:lnTo>
                  <a:lnTo>
                    <a:pt x="610593" y="5957"/>
                  </a:lnTo>
                  <a:lnTo>
                    <a:pt x="59570" y="0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s-CZ"/>
            </a:p>
          </p:txBody>
        </p:sp>
        <p:sp>
          <p:nvSpPr>
            <p:cNvPr id="27" name="Volný tvar 26"/>
            <p:cNvSpPr/>
            <p:nvPr/>
          </p:nvSpPr>
          <p:spPr>
            <a:xfrm>
              <a:off x="8043422" y="2291256"/>
              <a:ext cx="583786" cy="86377"/>
            </a:xfrm>
            <a:custGeom>
              <a:avLst/>
              <a:gdLst>
                <a:gd name="connsiteX0" fmla="*/ 0 w 583786"/>
                <a:gd name="connsiteY0" fmla="*/ 74463 h 86377"/>
                <a:gd name="connsiteX1" fmla="*/ 5957 w 583786"/>
                <a:gd name="connsiteY1" fmla="*/ 0 h 86377"/>
                <a:gd name="connsiteX2" fmla="*/ 583786 w 583786"/>
                <a:gd name="connsiteY2" fmla="*/ 8935 h 86377"/>
                <a:gd name="connsiteX3" fmla="*/ 580807 w 583786"/>
                <a:gd name="connsiteY3" fmla="*/ 86377 h 86377"/>
                <a:gd name="connsiteX4" fmla="*/ 0 w 583786"/>
                <a:gd name="connsiteY4" fmla="*/ 74463 h 863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83786" h="86377">
                  <a:moveTo>
                    <a:pt x="0" y="74463"/>
                  </a:moveTo>
                  <a:lnTo>
                    <a:pt x="5957" y="0"/>
                  </a:lnTo>
                  <a:lnTo>
                    <a:pt x="583786" y="8935"/>
                  </a:lnTo>
                  <a:lnTo>
                    <a:pt x="580807" y="86377"/>
                  </a:lnTo>
                  <a:lnTo>
                    <a:pt x="0" y="74463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19050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s-CZ"/>
            </a:p>
          </p:txBody>
        </p:sp>
        <p:sp>
          <p:nvSpPr>
            <p:cNvPr id="28" name="Volný tvar 27"/>
            <p:cNvSpPr/>
            <p:nvPr/>
          </p:nvSpPr>
          <p:spPr>
            <a:xfrm>
              <a:off x="7986830" y="3184808"/>
              <a:ext cx="565915" cy="29785"/>
            </a:xfrm>
            <a:custGeom>
              <a:avLst/>
              <a:gdLst>
                <a:gd name="connsiteX0" fmla="*/ 0 w 565915"/>
                <a:gd name="connsiteY0" fmla="*/ 0 h 29785"/>
                <a:gd name="connsiteX1" fmla="*/ 565915 w 565915"/>
                <a:gd name="connsiteY1" fmla="*/ 29785 h 297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565915" h="29785">
                  <a:moveTo>
                    <a:pt x="0" y="0"/>
                  </a:moveTo>
                  <a:lnTo>
                    <a:pt x="565915" y="29785"/>
                  </a:lnTo>
                </a:path>
              </a:pathLst>
            </a:custGeom>
            <a:noFill/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s-CZ"/>
            </a:p>
          </p:txBody>
        </p:sp>
        <p:sp>
          <p:nvSpPr>
            <p:cNvPr id="29" name="Volný tvar 28"/>
            <p:cNvSpPr/>
            <p:nvPr/>
          </p:nvSpPr>
          <p:spPr>
            <a:xfrm>
              <a:off x="7888540" y="3193742"/>
              <a:ext cx="142968" cy="536130"/>
            </a:xfrm>
            <a:custGeom>
              <a:avLst/>
              <a:gdLst>
                <a:gd name="connsiteX0" fmla="*/ 0 w 142968"/>
                <a:gd name="connsiteY0" fmla="*/ 536130 h 536130"/>
                <a:gd name="connsiteX1" fmla="*/ 142968 w 142968"/>
                <a:gd name="connsiteY1" fmla="*/ 0 h 5361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42968" h="536130">
                  <a:moveTo>
                    <a:pt x="0" y="536130"/>
                  </a:moveTo>
                  <a:lnTo>
                    <a:pt x="142968" y="0"/>
                  </a:lnTo>
                </a:path>
              </a:pathLst>
            </a:custGeom>
            <a:noFill/>
            <a:ln>
              <a:solidFill>
                <a:schemeClr val="bg1">
                  <a:lumMod val="9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s-CZ"/>
            </a:p>
          </p:txBody>
        </p:sp>
        <p:sp>
          <p:nvSpPr>
            <p:cNvPr id="30" name="Volný tvar 29"/>
            <p:cNvSpPr/>
            <p:nvPr/>
          </p:nvSpPr>
          <p:spPr>
            <a:xfrm>
              <a:off x="8519982" y="3211613"/>
              <a:ext cx="59570" cy="592722"/>
            </a:xfrm>
            <a:custGeom>
              <a:avLst/>
              <a:gdLst>
                <a:gd name="connsiteX0" fmla="*/ 59570 w 59570"/>
                <a:gd name="connsiteY0" fmla="*/ 592722 h 592722"/>
                <a:gd name="connsiteX1" fmla="*/ 0 w 59570"/>
                <a:gd name="connsiteY1" fmla="*/ 0 h 5927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59570" h="592722">
                  <a:moveTo>
                    <a:pt x="59570" y="592722"/>
                  </a:moveTo>
                  <a:lnTo>
                    <a:pt x="0" y="0"/>
                  </a:lnTo>
                </a:path>
              </a:pathLst>
            </a:custGeom>
            <a:noFill/>
            <a:ln>
              <a:solidFill>
                <a:schemeClr val="bg1">
                  <a:lumMod val="9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s-CZ"/>
            </a:p>
          </p:txBody>
        </p:sp>
        <p:sp>
          <p:nvSpPr>
            <p:cNvPr id="31" name="Volný tvar 30"/>
            <p:cNvSpPr/>
            <p:nvPr/>
          </p:nvSpPr>
          <p:spPr>
            <a:xfrm>
              <a:off x="8365100" y="3208634"/>
              <a:ext cx="5957" cy="282958"/>
            </a:xfrm>
            <a:custGeom>
              <a:avLst/>
              <a:gdLst>
                <a:gd name="connsiteX0" fmla="*/ 5957 w 5957"/>
                <a:gd name="connsiteY0" fmla="*/ 282958 h 282958"/>
                <a:gd name="connsiteX1" fmla="*/ 0 w 5957"/>
                <a:gd name="connsiteY1" fmla="*/ 0 h 2829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5957" h="282958">
                  <a:moveTo>
                    <a:pt x="5957" y="282958"/>
                  </a:moveTo>
                  <a:lnTo>
                    <a:pt x="0" y="0"/>
                  </a:lnTo>
                </a:path>
              </a:pathLst>
            </a:custGeom>
            <a:noFill/>
            <a:ln>
              <a:solidFill>
                <a:schemeClr val="bg1">
                  <a:lumMod val="9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s-CZ"/>
            </a:p>
          </p:txBody>
        </p:sp>
        <p:sp>
          <p:nvSpPr>
            <p:cNvPr id="32" name="Volný tvar 31"/>
            <p:cNvSpPr/>
            <p:nvPr/>
          </p:nvSpPr>
          <p:spPr>
            <a:xfrm>
              <a:off x="7983852" y="3206153"/>
              <a:ext cx="565915" cy="29785"/>
            </a:xfrm>
            <a:custGeom>
              <a:avLst/>
              <a:gdLst>
                <a:gd name="connsiteX0" fmla="*/ 0 w 565915"/>
                <a:gd name="connsiteY0" fmla="*/ 0 h 29785"/>
                <a:gd name="connsiteX1" fmla="*/ 565915 w 565915"/>
                <a:gd name="connsiteY1" fmla="*/ 29785 h 297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565915" h="29785">
                  <a:moveTo>
                    <a:pt x="0" y="0"/>
                  </a:moveTo>
                  <a:lnTo>
                    <a:pt x="565915" y="29785"/>
                  </a:lnTo>
                </a:path>
              </a:pathLst>
            </a:custGeom>
            <a:noFill/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s-CZ"/>
            </a:p>
          </p:txBody>
        </p:sp>
        <p:sp>
          <p:nvSpPr>
            <p:cNvPr id="33" name="Zaoblený obdélník 32"/>
            <p:cNvSpPr/>
            <p:nvPr/>
          </p:nvSpPr>
          <p:spPr>
            <a:xfrm>
              <a:off x="7997951" y="3190184"/>
              <a:ext cx="72000" cy="45719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s-CZ"/>
            </a:p>
          </p:txBody>
        </p:sp>
        <p:sp>
          <p:nvSpPr>
            <p:cNvPr id="34" name="Zaoblený obdélník 33"/>
            <p:cNvSpPr/>
            <p:nvPr/>
          </p:nvSpPr>
          <p:spPr>
            <a:xfrm>
              <a:off x="8473005" y="3231176"/>
              <a:ext cx="72000" cy="45719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s-CZ"/>
            </a:p>
          </p:txBody>
        </p:sp>
      </p:grpSp>
    </p:spTree>
    <p:extLst>
      <p:ext uri="{BB962C8B-B14F-4D97-AF65-F5344CB8AC3E}">
        <p14:creationId xmlns:p14="http://schemas.microsoft.com/office/powerpoint/2010/main" val="12527891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3.7037E-7 L 1.03993 3.7037E-7 " pathEditMode="relative" rAng="0" ptsTypes="AA">
                                      <p:cBhvr>
                                        <p:cTn id="6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1997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</p:bld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CFDC4E-0F1D-4FE1-863F-AAD5DAF94CD6}" type="datetimeFigureOut">
              <a:rPr lang="cs-CZ" smtClean="0"/>
              <a:pPr/>
              <a:t>02.03.2023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99A319-DD18-4CBC-8E0B-E6124675EBB8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Klepnutím lze upravit styly předlohy textu.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CFDC4E-0F1D-4FE1-863F-AAD5DAF94CD6}" type="datetimeFigureOut">
              <a:rPr lang="cs-CZ" smtClean="0"/>
              <a:pPr/>
              <a:t>02.03.2023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99A319-DD18-4CBC-8E0B-E6124675EBB8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CFDC4E-0F1D-4FE1-863F-AAD5DAF94CD6}" type="datetimeFigureOut">
              <a:rPr lang="cs-CZ" smtClean="0"/>
              <a:pPr/>
              <a:t>02.03.2023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99A319-DD18-4CBC-8E0B-E6124675EBB8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Klepnutím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Klepnutím lze upravit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CFDC4E-0F1D-4FE1-863F-AAD5DAF94CD6}" type="datetimeFigureOut">
              <a:rPr lang="cs-CZ" smtClean="0"/>
              <a:pPr/>
              <a:t>02.03.2023</a:t>
            </a:fld>
            <a:endParaRPr lang="cs-CZ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99A319-DD18-4CBC-8E0B-E6124675EBB8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CFDC4E-0F1D-4FE1-863F-AAD5DAF94CD6}" type="datetimeFigureOut">
              <a:rPr lang="cs-CZ" smtClean="0"/>
              <a:pPr/>
              <a:t>02.03.2023</a:t>
            </a:fld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99A319-DD18-4CBC-8E0B-E6124675EBB8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CFDC4E-0F1D-4FE1-863F-AAD5DAF94CD6}" type="datetimeFigureOut">
              <a:rPr lang="cs-CZ" smtClean="0"/>
              <a:pPr/>
              <a:t>02.03.2023</a:t>
            </a:fld>
            <a:endParaRPr lang="cs-CZ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99A319-DD18-4CBC-8E0B-E6124675EBB8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69423454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Klepnutím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CFDC4E-0F1D-4FE1-863F-AAD5DAF94CD6}" type="datetimeFigureOut">
              <a:rPr lang="cs-CZ" smtClean="0"/>
              <a:pPr/>
              <a:t>02.03.2023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99A319-DD18-4CBC-8E0B-E6124675EBB8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Klepnutím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CFDC4E-0F1D-4FE1-863F-AAD5DAF94CD6}" type="datetimeFigureOut">
              <a:rPr lang="cs-CZ" smtClean="0"/>
              <a:pPr/>
              <a:t>02.03.2023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99A319-DD18-4CBC-8E0B-E6124675EBB8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CFDC4E-0F1D-4FE1-863F-AAD5DAF94CD6}" type="datetimeFigureOut">
              <a:rPr lang="cs-CZ" smtClean="0"/>
              <a:pPr/>
              <a:t>02.03.2023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99A319-DD18-4CBC-8E0B-E6124675EBB8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CFDC4E-0F1D-4FE1-863F-AAD5DAF94CD6}" type="datetimeFigureOut">
              <a:rPr lang="cs-CZ" smtClean="0"/>
              <a:pPr/>
              <a:t>02.03.2023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99A319-DD18-4CBC-8E0B-E6124675EBB8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BCFDC4E-0F1D-4FE1-863F-AAD5DAF94CD6}" type="datetimeFigureOut">
              <a:rPr lang="cs-CZ" smtClean="0"/>
              <a:pPr/>
              <a:t>02.03.2023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503C84D-78C0-48F2-953C-7013F46B982C}" type="slidenum">
              <a:rPr lang="cs-CZ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/>
              <a:t>‹#›</a:t>
            </a:fld>
            <a:endParaRPr lang="cs-CZ" dirty="0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199A319-DD18-4CBC-8E0B-E6124675EBB8}" type="slidenum">
              <a:rPr lang="cs-CZ" smtClean="0"/>
              <a:pPr/>
              <a:t>‹#›</a:t>
            </a:fld>
            <a:endParaRPr lang="cs-CZ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5" r:id="rId2"/>
    <p:sldLayoutId id="2147483665" r:id="rId3"/>
    <p:sldLayoutId id="2147483668" r:id="rId4"/>
    <p:sldLayoutId id="2147483666" r:id="rId5"/>
    <p:sldLayoutId id="2147483667" r:id="rId6"/>
    <p:sldLayoutId id="2147483650" r:id="rId7"/>
    <p:sldLayoutId id="2147483651" r:id="rId8"/>
    <p:sldLayoutId id="2147483652" r:id="rId9"/>
    <p:sldLayoutId id="2147483653" r:id="rId10"/>
    <p:sldLayoutId id="2147483654" r:id="rId11"/>
    <p:sldLayoutId id="2147483664" r:id="rId12"/>
    <p:sldLayoutId id="2147483656" r:id="rId13"/>
    <p:sldLayoutId id="2147483657" r:id="rId14"/>
    <p:sldLayoutId id="2147483658" r:id="rId15"/>
    <p:sldLayoutId id="2147483659" r:id="rId16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13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4.jpeg"/><Relationship Id="rId12" Type="http://schemas.microsoft.com/office/2007/relationships/hdphoto" Target="../media/hdphoto5.wdp"/><Relationship Id="rId2" Type="http://schemas.openxmlformats.org/officeDocument/2006/relationships/image" Target="../media/image1.png"/><Relationship Id="rId16" Type="http://schemas.openxmlformats.org/officeDocument/2006/relationships/image" Target="../media/image10.png"/><Relationship Id="rId1" Type="http://schemas.openxmlformats.org/officeDocument/2006/relationships/slideLayout" Target="../slideLayouts/slideLayout8.xml"/><Relationship Id="rId6" Type="http://schemas.microsoft.com/office/2007/relationships/hdphoto" Target="../media/hdphoto2.wdp"/><Relationship Id="rId11" Type="http://schemas.openxmlformats.org/officeDocument/2006/relationships/image" Target="../media/image6.jpeg"/><Relationship Id="rId5" Type="http://schemas.openxmlformats.org/officeDocument/2006/relationships/image" Target="../media/image3.jpeg"/><Relationship Id="rId15" Type="http://schemas.openxmlformats.org/officeDocument/2006/relationships/image" Target="../media/image9.jpeg"/><Relationship Id="rId10" Type="http://schemas.microsoft.com/office/2007/relationships/hdphoto" Target="../media/hdphoto4.wdp"/><Relationship Id="rId4" Type="http://schemas.microsoft.com/office/2007/relationships/hdphoto" Target="../media/hdphoto1.wdp"/><Relationship Id="rId9" Type="http://schemas.openxmlformats.org/officeDocument/2006/relationships/image" Target="../media/image5.jpeg"/><Relationship Id="rId14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6.wdp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chart" Target="../charts/chart4.xml"/><Relationship Id="rId3" Type="http://schemas.openxmlformats.org/officeDocument/2006/relationships/image" Target="../media/image14.png"/><Relationship Id="rId7" Type="http://schemas.openxmlformats.org/officeDocument/2006/relationships/chart" Target="../charts/chart3.xml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Relationship Id="rId6" Type="http://schemas.openxmlformats.org/officeDocument/2006/relationships/chart" Target="../charts/chart2.xml"/><Relationship Id="rId5" Type="http://schemas.openxmlformats.org/officeDocument/2006/relationships/chart" Target="../charts/chart1.xml"/><Relationship Id="rId4" Type="http://schemas.openxmlformats.org/officeDocument/2006/relationships/image" Target="../media/image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Relationship Id="rId4" Type="http://schemas.openxmlformats.org/officeDocument/2006/relationships/chart" Target="../charts/char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Relationship Id="rId4" Type="http://schemas.openxmlformats.org/officeDocument/2006/relationships/chart" Target="../charts/char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Relationship Id="rId4" Type="http://schemas.openxmlformats.org/officeDocument/2006/relationships/chart" Target="../charts/char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Relationship Id="rId4" Type="http://schemas.openxmlformats.org/officeDocument/2006/relationships/chart" Target="../charts/chart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Relationship Id="rId4" Type="http://schemas.openxmlformats.org/officeDocument/2006/relationships/chart" Target="../charts/chart9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Relationship Id="rId4" Type="http://schemas.openxmlformats.org/officeDocument/2006/relationships/chart" Target="../charts/chart10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jpeg"/><Relationship Id="rId13" Type="http://schemas.openxmlformats.org/officeDocument/2006/relationships/image" Target="../media/image24.jpeg"/><Relationship Id="rId18" Type="http://schemas.openxmlformats.org/officeDocument/2006/relationships/image" Target="../media/image29.png"/><Relationship Id="rId3" Type="http://schemas.openxmlformats.org/officeDocument/2006/relationships/image" Target="../media/image1.png"/><Relationship Id="rId21" Type="http://schemas.openxmlformats.org/officeDocument/2006/relationships/image" Target="../media/image32.jpeg"/><Relationship Id="rId7" Type="http://schemas.openxmlformats.org/officeDocument/2006/relationships/image" Target="../media/image18.png"/><Relationship Id="rId12" Type="http://schemas.openxmlformats.org/officeDocument/2006/relationships/image" Target="../media/image23.png"/><Relationship Id="rId17" Type="http://schemas.openxmlformats.org/officeDocument/2006/relationships/image" Target="../media/image28.png"/><Relationship Id="rId2" Type="http://schemas.openxmlformats.org/officeDocument/2006/relationships/image" Target="../media/image13.jpg"/><Relationship Id="rId16" Type="http://schemas.openxmlformats.org/officeDocument/2006/relationships/image" Target="../media/image27.png"/><Relationship Id="rId20" Type="http://schemas.openxmlformats.org/officeDocument/2006/relationships/image" Target="../media/image3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png"/><Relationship Id="rId11" Type="http://schemas.openxmlformats.org/officeDocument/2006/relationships/image" Target="../media/image22.jpeg"/><Relationship Id="rId24" Type="http://schemas.openxmlformats.org/officeDocument/2006/relationships/image" Target="../media/image35.jpeg"/><Relationship Id="rId5" Type="http://schemas.openxmlformats.org/officeDocument/2006/relationships/image" Target="../media/image16.jpeg"/><Relationship Id="rId15" Type="http://schemas.openxmlformats.org/officeDocument/2006/relationships/image" Target="../media/image26.png"/><Relationship Id="rId23" Type="http://schemas.openxmlformats.org/officeDocument/2006/relationships/image" Target="../media/image34.png"/><Relationship Id="rId10" Type="http://schemas.openxmlformats.org/officeDocument/2006/relationships/image" Target="../media/image21.jpeg"/><Relationship Id="rId19" Type="http://schemas.openxmlformats.org/officeDocument/2006/relationships/image" Target="../media/image30.png"/><Relationship Id="rId4" Type="http://schemas.openxmlformats.org/officeDocument/2006/relationships/image" Target="../media/image15.jpeg"/><Relationship Id="rId9" Type="http://schemas.openxmlformats.org/officeDocument/2006/relationships/image" Target="../media/image20.jpeg"/><Relationship Id="rId14" Type="http://schemas.openxmlformats.org/officeDocument/2006/relationships/image" Target="../media/image25.png"/><Relationship Id="rId22" Type="http://schemas.openxmlformats.org/officeDocument/2006/relationships/image" Target="../media/image33.jpe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image" Target="../media/image1.png"/><Relationship Id="rId7" Type="http://schemas.openxmlformats.org/officeDocument/2006/relationships/image" Target="../media/image29.png"/><Relationship Id="rId12" Type="http://schemas.openxmlformats.org/officeDocument/2006/relationships/image" Target="../media/image37.pn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png"/><Relationship Id="rId11" Type="http://schemas.openxmlformats.org/officeDocument/2006/relationships/image" Target="../media/image36.jpeg"/><Relationship Id="rId5" Type="http://schemas.openxmlformats.org/officeDocument/2006/relationships/image" Target="../media/image16.jpeg"/><Relationship Id="rId10" Type="http://schemas.openxmlformats.org/officeDocument/2006/relationships/image" Target="../media/image35.jpeg"/><Relationship Id="rId4" Type="http://schemas.openxmlformats.org/officeDocument/2006/relationships/image" Target="../media/image15.jpeg"/><Relationship Id="rId9" Type="http://schemas.openxmlformats.org/officeDocument/2006/relationships/image" Target="../media/image3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jpeg"/><Relationship Id="rId4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délník 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grpSp>
        <p:nvGrpSpPr>
          <p:cNvPr id="7" name="Skupina 6"/>
          <p:cNvGrpSpPr/>
          <p:nvPr/>
        </p:nvGrpSpPr>
        <p:grpSpPr>
          <a:xfrm>
            <a:off x="-55782" y="0"/>
            <a:ext cx="9225660" cy="6858000"/>
            <a:chOff x="-58270" y="0"/>
            <a:chExt cx="9225660" cy="6858000"/>
          </a:xfrm>
        </p:grpSpPr>
        <p:sp>
          <p:nvSpPr>
            <p:cNvPr id="11" name="Obdélník 10"/>
            <p:cNvSpPr/>
            <p:nvPr/>
          </p:nvSpPr>
          <p:spPr>
            <a:xfrm>
              <a:off x="0" y="0"/>
              <a:ext cx="9144000" cy="6858000"/>
            </a:xfrm>
            <a:prstGeom prst="rect">
              <a:avLst/>
            </a:prstGeom>
            <a:gradFill flip="none" rotWithShape="1">
              <a:gsLst>
                <a:gs pos="0">
                  <a:schemeClr val="tx1">
                    <a:lumMod val="95000"/>
                    <a:lumOff val="5000"/>
                  </a:schemeClr>
                </a:gs>
                <a:gs pos="100000">
                  <a:schemeClr val="tx1">
                    <a:lumMod val="65000"/>
                    <a:lumOff val="35000"/>
                  </a:schemeClr>
                </a:gs>
              </a:gsLst>
              <a:lin ang="108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s-CZ"/>
            </a:p>
          </p:txBody>
        </p:sp>
        <p:sp>
          <p:nvSpPr>
            <p:cNvPr id="24" name="TextovéPole 23"/>
            <p:cNvSpPr txBox="1"/>
            <p:nvPr/>
          </p:nvSpPr>
          <p:spPr>
            <a:xfrm rot="16200000">
              <a:off x="8367284" y="5991990"/>
              <a:ext cx="1323246" cy="276967"/>
            </a:xfrm>
            <a:prstGeom prst="rect">
              <a:avLst/>
            </a:prstGeom>
            <a:noFill/>
          </p:spPr>
          <p:txBody>
            <a:bodyPr wrap="none" lIns="91408" tIns="45704" rIns="91408" bIns="45704">
              <a:spAutoFit/>
            </a:bodyPr>
            <a:lstStyle/>
            <a:p>
              <a:pPr>
                <a:defRPr/>
              </a:pPr>
              <a:r>
                <a:rPr lang="cs-CZ" sz="1200" dirty="0">
                  <a:solidFill>
                    <a:srgbClr val="F60000"/>
                  </a:solidFill>
                  <a:latin typeface="+mn-lt"/>
                  <a:cs typeface="Arial" pitchFamily="34" charset="0"/>
                </a:rPr>
                <a:t>r</a:t>
              </a:r>
              <a:r>
                <a:rPr lang="cs-CZ" sz="1200" dirty="0">
                  <a:solidFill>
                    <a:schemeClr val="bg1">
                      <a:lumMod val="65000"/>
                    </a:schemeClr>
                  </a:solidFill>
                  <a:latin typeface="+mn-lt"/>
                  <a:cs typeface="Arial" pitchFamily="34" charset="0"/>
                </a:rPr>
                <a:t>esearch</a:t>
              </a:r>
              <a:r>
                <a:rPr lang="en-US" sz="1200" dirty="0">
                  <a:solidFill>
                    <a:schemeClr val="bg1">
                      <a:lumMod val="85000"/>
                    </a:schemeClr>
                  </a:solidFill>
                  <a:latin typeface="+mn-lt"/>
                  <a:cs typeface="Arial" pitchFamily="34" charset="0"/>
                </a:rPr>
                <a:t> </a:t>
              </a:r>
              <a:r>
                <a:rPr lang="en-US" sz="1200" dirty="0">
                  <a:solidFill>
                    <a:srgbClr val="F60000"/>
                  </a:solidFill>
                  <a:latin typeface="+mn-lt"/>
                  <a:cs typeface="Arial" pitchFamily="34" charset="0"/>
                </a:rPr>
                <a:t>s</a:t>
              </a: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  <a:latin typeface="+mn-lt"/>
                  <a:cs typeface="Arial" pitchFamily="34" charset="0"/>
                </a:rPr>
                <a:t>olutions</a:t>
              </a:r>
            </a:p>
          </p:txBody>
        </p:sp>
        <p:pic>
          <p:nvPicPr>
            <p:cNvPr id="25" name="Picture 4" descr="C:\Users\Ladislav Klika\AppData\Local\Microsoft\Windows\Temporary Internet Files\Content.Outlook\5GBJ3LF5\Logo Mind Bridge popis.tif"/>
            <p:cNvPicPr>
              <a:picLocks noChangeAspect="1" noChangeArrowheads="1"/>
            </p:cNvPicPr>
            <p:nvPr/>
          </p:nvPicPr>
          <p:blipFill>
            <a:blip r:embed="rId2" cstate="print"/>
            <a:srcRect l="841" r="9946"/>
            <a:stretch>
              <a:fillRect/>
            </a:stretch>
          </p:blipFill>
          <p:spPr bwMode="auto">
            <a:xfrm>
              <a:off x="8251561" y="158230"/>
              <a:ext cx="681038" cy="6477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grpSp>
          <p:nvGrpSpPr>
            <p:cNvPr id="21" name="Skupina 13"/>
            <p:cNvGrpSpPr>
              <a:grpSpLocks/>
            </p:cNvGrpSpPr>
            <p:nvPr/>
          </p:nvGrpSpPr>
          <p:grpSpPr bwMode="auto">
            <a:xfrm>
              <a:off x="0" y="1025525"/>
              <a:ext cx="8932863" cy="1836738"/>
              <a:chOff x="0" y="5021262"/>
              <a:chExt cx="8932997" cy="1836738"/>
            </a:xfrm>
          </p:grpSpPr>
          <p:pic>
            <p:nvPicPr>
              <p:cNvPr id="23" name="Picture 19" descr="C:\Users\Ladislav Klika\Desktop\fotky\gen_meeting_size03_lg[1].jpg"/>
              <p:cNvPicPr>
                <a:picLocks noChangeAspect="1" noChangeArrowheads="1"/>
              </p:cNvPicPr>
              <p:nvPr/>
            </p:nvPicPr>
            <p:blipFill>
              <a:blip r:embed="rId3" cstate="print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saturation sat="0"/>
                        </a14:imgEffect>
                        <a14:imgEffect>
                          <a14:brightnessContrast contrast="-40000"/>
                        </a14:imgEffect>
                      </a14:imgLayer>
                    </a14:imgProps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5022000"/>
                <a:ext cx="2853886" cy="18360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6" name="Obrázek 8" descr="10009002.jpg"/>
              <p:cNvPicPr>
                <a:picLocks noChangeAspect="1"/>
              </p:cNvPicPr>
              <p:nvPr/>
            </p:nvPicPr>
            <p:blipFill>
              <a:blip r:embed="rId5" cstate="print">
                <a:extLst>
                  <a:ext uri="{BEBA8EAE-BF5A-486C-A8C5-ECC9F3942E4B}">
                    <a14:imgProps xmlns:a14="http://schemas.microsoft.com/office/drawing/2010/main">
                      <a14:imgLayer r:embed="rId6">
                        <a14:imgEffect>
                          <a14:saturation sat="0"/>
                        </a14:imgEffect>
                        <a14:imgEffect>
                          <a14:brightnessContrast contrast="-20000"/>
                        </a14:imgEffect>
                      </a14:imgLayer>
                    </a14:imgProps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99335" y="5021262"/>
                <a:ext cx="2633662" cy="183673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9" name="Picture 20" descr="C:\Users\Ladislav Klika\Desktop\fotky\zena_mycka.jpg"/>
              <p:cNvPicPr>
                <a:picLocks noChangeAspect="1" noChangeArrowheads="1"/>
              </p:cNvPicPr>
              <p:nvPr/>
            </p:nvPicPr>
            <p:blipFill>
              <a:blip r:embed="rId7" cstate="print">
                <a:extLst>
                  <a:ext uri="{BEBA8EAE-BF5A-486C-A8C5-ECC9F3942E4B}">
                    <a14:imgProps xmlns:a14="http://schemas.microsoft.com/office/drawing/2010/main">
                      <a14:imgLayer r:embed="rId8">
                        <a14:imgEffect>
                          <a14:saturation sat="0"/>
                        </a14:imgEffect>
                        <a14:imgEffect>
                          <a14:brightnessContrast contrast="-40000"/>
                        </a14:imgEffect>
                      </a14:imgLayer>
                    </a14:imgProps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92874" y="5022850"/>
                <a:ext cx="1230313" cy="18351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0" name="Picture 20" descr="C:\Users\Ladislav Klika\Desktop\fotky\consumer_durables_research_solutions[1].jpg"/>
              <p:cNvPicPr>
                <a:picLocks noChangeAspect="1" noChangeArrowheads="1"/>
              </p:cNvPicPr>
              <p:nvPr/>
            </p:nvPicPr>
            <p:blipFill>
              <a:blip r:embed="rId9" cstate="print">
                <a:grayscl/>
                <a:extLst>
                  <a:ext uri="{BEBA8EAE-BF5A-486C-A8C5-ECC9F3942E4B}">
                    <a14:imgProps xmlns:a14="http://schemas.microsoft.com/office/drawing/2010/main">
                      <a14:imgLayer r:embed="rId10">
                        <a14:imgEffect>
                          <a14:brightnessContrast bright="-20000"/>
                        </a14:imgEffect>
                      </a14:imgLayer>
                    </a14:imgProps>
                  </a:ext>
                </a:extLst>
              </a:blip>
              <a:srcRect l="11699" r="62482"/>
              <a:stretch>
                <a:fillRect/>
              </a:stretch>
            </p:blipFill>
            <p:spPr bwMode="auto">
              <a:xfrm>
                <a:off x="2405566" y="5022000"/>
                <a:ext cx="1596256" cy="1836000"/>
              </a:xfrm>
              <a:prstGeom prst="rect">
                <a:avLst/>
              </a:prstGeom>
              <a:noFill/>
            </p:spPr>
          </p:pic>
          <p:pic>
            <p:nvPicPr>
              <p:cNvPr id="31" name="Picture 26" descr="C:\Users\Ladislav Klika\Desktop\fotky\photo222[1].jpg"/>
              <p:cNvPicPr>
                <a:picLocks noChangeAspect="1" noChangeArrowheads="1"/>
              </p:cNvPicPr>
              <p:nvPr/>
            </p:nvPicPr>
            <p:blipFill>
              <a:blip r:embed="rId11" cstate="print">
                <a:extLst>
                  <a:ext uri="{BEBA8EAE-BF5A-486C-A8C5-ECC9F3942E4B}">
                    <a14:imgProps xmlns:a14="http://schemas.microsoft.com/office/drawing/2010/main">
                      <a14:imgLayer r:embed="rId12">
                        <a14:imgEffect>
                          <a14:saturation sat="0"/>
                        </a14:imgEffect>
                      </a14:imgLayer>
                    </a14:imgProps>
                  </a:ext>
                </a:extLst>
              </a:blip>
              <a:srcRect l="2977" r="52550"/>
              <a:stretch>
                <a:fillRect/>
              </a:stretch>
            </p:blipFill>
            <p:spPr bwMode="auto">
              <a:xfrm>
                <a:off x="5219112" y="5022000"/>
                <a:ext cx="1223886" cy="18360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cxnSp>
          <p:nvCxnSpPr>
            <p:cNvPr id="34" name="Přímá spojnice 33"/>
            <p:cNvCxnSpPr/>
            <p:nvPr/>
          </p:nvCxnSpPr>
          <p:spPr>
            <a:xfrm>
              <a:off x="-264" y="2868613"/>
              <a:ext cx="8932863" cy="0"/>
            </a:xfrm>
            <a:prstGeom prst="line">
              <a:avLst/>
            </a:prstGeom>
            <a:ln w="57150">
              <a:solidFill>
                <a:srgbClr val="DC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" name="Zaoblený obdélník 5"/>
            <p:cNvSpPr/>
            <p:nvPr/>
          </p:nvSpPr>
          <p:spPr>
            <a:xfrm>
              <a:off x="-58270" y="5578997"/>
              <a:ext cx="289499" cy="370654"/>
            </a:xfrm>
            <a:prstGeom prst="roundRect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solidFill>
                <a:schemeClr val="tx1">
                  <a:lumMod val="75000"/>
                  <a:lumOff val="2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r>
                <a:rPr lang="en-US" sz="2000" spc="-3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 Narrow" panose="020B0606020202030204" pitchFamily="34" charset="0"/>
                </a:rPr>
                <a:t>&lt;</a:t>
              </a:r>
              <a:endParaRPr lang="cs-CZ" spc="-300" dirty="0">
                <a:solidFill>
                  <a:schemeClr val="tx1">
                    <a:lumMod val="65000"/>
                    <a:lumOff val="35000"/>
                  </a:schemeClr>
                </a:solidFill>
                <a:latin typeface="Arial Narrow" panose="020B0606020202030204" pitchFamily="34" charset="0"/>
              </a:endParaRPr>
            </a:p>
          </p:txBody>
        </p:sp>
      </p:grpSp>
      <p:sp>
        <p:nvSpPr>
          <p:cNvPr id="28" name="Zástupný symbol pro text 2"/>
          <p:cNvSpPr txBox="1">
            <a:spLocks/>
          </p:cNvSpPr>
          <p:nvPr/>
        </p:nvSpPr>
        <p:spPr>
          <a:xfrm>
            <a:off x="726784" y="2789276"/>
            <a:ext cx="7772400" cy="150018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cs-CZ" dirty="0">
                <a:solidFill>
                  <a:schemeClr val="bg1"/>
                </a:solidFill>
              </a:rPr>
              <a:t>prezentace 2.3.2023, Zlín</a:t>
            </a:r>
          </a:p>
        </p:txBody>
      </p:sp>
      <p:sp>
        <p:nvSpPr>
          <p:cNvPr id="27" name="Nadpis 1"/>
          <p:cNvSpPr txBox="1">
            <a:spLocks/>
          </p:cNvSpPr>
          <p:nvPr/>
        </p:nvSpPr>
        <p:spPr>
          <a:xfrm>
            <a:off x="726784" y="4283367"/>
            <a:ext cx="7772400" cy="1857375"/>
          </a:xfrm>
          <a:prstGeom prst="rect">
            <a:avLst/>
          </a:prstGeom>
        </p:spPr>
        <p:txBody>
          <a:bodyPr vert="horz" lIns="91440" tIns="45720" rIns="91440" bIns="45720" rtlCol="0" anchor="t">
            <a:normAutofit lnSpcReduction="10000"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b="1" kern="1200" cap="all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cs-CZ" sz="3200" cap="none" dirty="0">
                <a:solidFill>
                  <a:schemeClr val="bg1">
                    <a:lumMod val="65000"/>
                  </a:schemeClr>
                </a:solidFill>
              </a:rPr>
              <a:t>Jaký je návštěvník Východní Moravy?                 </a:t>
            </a:r>
          </a:p>
          <a:p>
            <a:pPr>
              <a:defRPr/>
            </a:pPr>
            <a:r>
              <a:rPr lang="cs-CZ" sz="2800" cap="none" dirty="0">
                <a:solidFill>
                  <a:schemeClr val="bg1"/>
                </a:solidFill>
              </a:rPr>
              <a:t>Výzkum mezi návštěvníky turistických </a:t>
            </a:r>
          </a:p>
          <a:p>
            <a:pPr>
              <a:defRPr/>
            </a:pPr>
            <a:r>
              <a:rPr lang="cs-CZ" sz="2800" cap="none" dirty="0">
                <a:solidFill>
                  <a:schemeClr val="bg1"/>
                </a:solidFill>
              </a:rPr>
              <a:t>oblastí Zlínského kraje </a:t>
            </a:r>
          </a:p>
          <a:p>
            <a:pPr>
              <a:defRPr/>
            </a:pPr>
            <a:r>
              <a:rPr lang="cs-CZ" sz="2800" cap="none" dirty="0">
                <a:solidFill>
                  <a:schemeClr val="bg1"/>
                </a:solidFill>
              </a:rPr>
              <a:t>Šetření chování domácího návštěvníka</a:t>
            </a:r>
          </a:p>
        </p:txBody>
      </p:sp>
      <p:pic>
        <p:nvPicPr>
          <p:cNvPr id="3" name="Obrázek 2">
            <a:extLst>
              <a:ext uri="{FF2B5EF4-FFF2-40B4-BE49-F238E27FC236}">
                <a16:creationId xmlns:a16="http://schemas.microsoft.com/office/drawing/2014/main" id="{E0D0A839-9525-D5DB-AE9D-39601D6C0E65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83677" y="157930"/>
            <a:ext cx="840000" cy="648000"/>
          </a:xfrm>
          <a:prstGeom prst="rect">
            <a:avLst/>
          </a:prstGeom>
        </p:spPr>
      </p:pic>
      <p:sp>
        <p:nvSpPr>
          <p:cNvPr id="2" name="TextovéPole 1">
            <a:extLst>
              <a:ext uri="{FF2B5EF4-FFF2-40B4-BE49-F238E27FC236}">
                <a16:creationId xmlns:a16="http://schemas.microsoft.com/office/drawing/2014/main" id="{F06FB7D1-E01F-A241-C46F-D6827C148C06}"/>
              </a:ext>
            </a:extLst>
          </p:cNvPr>
          <p:cNvSpPr txBox="1"/>
          <p:nvPr/>
        </p:nvSpPr>
        <p:spPr>
          <a:xfrm>
            <a:off x="724297" y="6038030"/>
            <a:ext cx="4387634" cy="67646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cs-CZ" sz="1200" dirty="0">
                <a:solidFill>
                  <a:schemeClr val="bg1">
                    <a:lumMod val="9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Tato analýza byla vytvořena v rámci projektu „</a:t>
            </a:r>
            <a:r>
              <a:rPr lang="cs-CZ" sz="1200" dirty="0">
                <a:solidFill>
                  <a:schemeClr val="bg1">
                    <a:lumMod val="9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V</a:t>
            </a:r>
            <a:r>
              <a:rPr lang="cs-CZ" sz="1200" dirty="0">
                <a:solidFill>
                  <a:schemeClr val="bg1">
                    <a:lumMod val="9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ýchodní Morava – opravdová dovolená“ realizovaného za přispění prostředků státního rozpočtu České republiky z programu Ministerstva pro místní rozvoj.</a:t>
            </a:r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0F2163D1-0CD8-FD58-BC1F-2B20C7493DD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4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752"/>
          <a:stretch/>
        </p:blipFill>
        <p:spPr bwMode="auto">
          <a:xfrm>
            <a:off x="5019131" y="5748449"/>
            <a:ext cx="2264546" cy="11707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Obrázek 11">
            <a:extLst>
              <a:ext uri="{FF2B5EF4-FFF2-40B4-BE49-F238E27FC236}">
                <a16:creationId xmlns:a16="http://schemas.microsoft.com/office/drawing/2014/main" id="{7B8233FC-139E-71A5-693A-8539EABB6B54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85470" y="6015862"/>
            <a:ext cx="1597490" cy="648000"/>
          </a:xfrm>
          <a:prstGeom prst="rect">
            <a:avLst/>
          </a:prstGeom>
        </p:spPr>
      </p:pic>
      <p:sp>
        <p:nvSpPr>
          <p:cNvPr id="8" name="TextovéPole 7">
            <a:extLst>
              <a:ext uri="{FF2B5EF4-FFF2-40B4-BE49-F238E27FC236}">
                <a16:creationId xmlns:a16="http://schemas.microsoft.com/office/drawing/2014/main" id="{64132890-4C38-F444-CF91-12EB0D0471AA}"/>
              </a:ext>
            </a:extLst>
          </p:cNvPr>
          <p:cNvSpPr txBox="1"/>
          <p:nvPr/>
        </p:nvSpPr>
        <p:spPr>
          <a:xfrm>
            <a:off x="7376519" y="5495423"/>
            <a:ext cx="1512594" cy="523220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cs-CZ" sz="1400" dirty="0">
                <a:solidFill>
                  <a:schemeClr val="bg2">
                    <a:lumMod val="90000"/>
                  </a:schemeClr>
                </a:solidFill>
              </a:rPr>
              <a:t>Ing. Tomáš Kravka</a:t>
            </a:r>
          </a:p>
          <a:p>
            <a:r>
              <a:rPr lang="cs-CZ" sz="1400" dirty="0" err="1">
                <a:solidFill>
                  <a:schemeClr val="bg2">
                    <a:lumMod val="90000"/>
                  </a:schemeClr>
                </a:solidFill>
              </a:rPr>
              <a:t>Executive</a:t>
            </a:r>
            <a:r>
              <a:rPr lang="cs-CZ" sz="1400" dirty="0">
                <a:solidFill>
                  <a:schemeClr val="bg2">
                    <a:lumMod val="90000"/>
                  </a:schemeClr>
                </a:solidFill>
              </a:rPr>
              <a:t> </a:t>
            </a:r>
            <a:r>
              <a:rPr lang="cs-CZ" sz="1400" dirty="0" err="1">
                <a:solidFill>
                  <a:schemeClr val="bg2">
                    <a:lumMod val="90000"/>
                  </a:schemeClr>
                </a:solidFill>
              </a:rPr>
              <a:t>Director</a:t>
            </a:r>
            <a:endParaRPr lang="cs-CZ" sz="1400" dirty="0">
              <a:solidFill>
                <a:schemeClr val="bg2">
                  <a:lumMod val="90000"/>
                </a:schemeClr>
              </a:solidFill>
            </a:endParaRPr>
          </a:p>
        </p:txBody>
      </p:sp>
      <p:sp>
        <p:nvSpPr>
          <p:cNvPr id="9" name="Zaoblený obdélníkový popisek 3">
            <a:extLst>
              <a:ext uri="{FF2B5EF4-FFF2-40B4-BE49-F238E27FC236}">
                <a16:creationId xmlns:a16="http://schemas.microsoft.com/office/drawing/2014/main" id="{29C7375C-434E-E445-4EE5-6941D90AF0D6}"/>
              </a:ext>
            </a:extLst>
          </p:cNvPr>
          <p:cNvSpPr/>
          <p:nvPr/>
        </p:nvSpPr>
        <p:spPr>
          <a:xfrm>
            <a:off x="7498485" y="3447257"/>
            <a:ext cx="1134774" cy="347051"/>
          </a:xfrm>
          <a:prstGeom prst="wedgeRoundRectCallout">
            <a:avLst>
              <a:gd name="adj1" fmla="val 15185"/>
              <a:gd name="adj2" fmla="val 97022"/>
              <a:gd name="adj3" fmla="val 16667"/>
            </a:avLst>
          </a:prstGeom>
          <a:solidFill>
            <a:schemeClr val="bg2">
              <a:lumMod val="9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1400" b="1" dirty="0">
                <a:solidFill>
                  <a:srgbClr val="00529F"/>
                </a:solidFill>
              </a:rPr>
              <a:t>Dobrý den!</a:t>
            </a:r>
          </a:p>
        </p:txBody>
      </p:sp>
      <p:pic>
        <p:nvPicPr>
          <p:cNvPr id="10" name="Obrázek 9">
            <a:extLst>
              <a:ext uri="{FF2B5EF4-FFF2-40B4-BE49-F238E27FC236}">
                <a16:creationId xmlns:a16="http://schemas.microsoft.com/office/drawing/2014/main" id="{D8D67192-BAED-E3A2-7D70-C5991B8BE9EC}"/>
              </a:ext>
            </a:extLst>
          </p:cNvPr>
          <p:cNvPicPr>
            <a:picLocks noChangeAspect="1"/>
          </p:cNvPicPr>
          <p:nvPr/>
        </p:nvPicPr>
        <p:blipFill rotWithShape="1"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7591"/>
          <a:stretch/>
        </p:blipFill>
        <p:spPr>
          <a:xfrm>
            <a:off x="7317099" y="3935712"/>
            <a:ext cx="1718459" cy="16192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37528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3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3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3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3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3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3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délník 5">
            <a:extLst>
              <a:ext uri="{FF2B5EF4-FFF2-40B4-BE49-F238E27FC236}">
                <a16:creationId xmlns:a16="http://schemas.microsoft.com/office/drawing/2014/main" id="{E55AB9C3-1549-49B6-9098-9E956B7FED6E}"/>
              </a:ext>
            </a:extLst>
          </p:cNvPr>
          <p:cNvSpPr/>
          <p:nvPr/>
        </p:nvSpPr>
        <p:spPr>
          <a:xfrm>
            <a:off x="-26723" y="-212655"/>
            <a:ext cx="9253271" cy="7776429"/>
          </a:xfrm>
          <a:prstGeom prst="rect">
            <a:avLst/>
          </a:prstGeom>
          <a:solidFill>
            <a:schemeClr val="tx1">
              <a:lumMod val="75000"/>
              <a:lumOff val="25000"/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/>
          </a:p>
        </p:txBody>
      </p:sp>
      <p:cxnSp>
        <p:nvCxnSpPr>
          <p:cNvPr id="34" name="Přímá spojnice 33"/>
          <p:cNvCxnSpPr/>
          <p:nvPr/>
        </p:nvCxnSpPr>
        <p:spPr>
          <a:xfrm>
            <a:off x="-264" y="2042338"/>
            <a:ext cx="8932863" cy="0"/>
          </a:xfrm>
          <a:prstGeom prst="line">
            <a:avLst/>
          </a:prstGeom>
          <a:ln w="57150">
            <a:solidFill>
              <a:srgbClr val="DC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Obdélník 16"/>
          <p:cNvSpPr/>
          <p:nvPr/>
        </p:nvSpPr>
        <p:spPr>
          <a:xfrm>
            <a:off x="0" y="1528074"/>
            <a:ext cx="8932600" cy="495300"/>
          </a:xfrm>
          <a:prstGeom prst="rect">
            <a:avLst/>
          </a:prstGeom>
          <a:solidFill>
            <a:schemeClr val="bg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cs-CZ"/>
          </a:p>
        </p:txBody>
      </p:sp>
      <p:sp>
        <p:nvSpPr>
          <p:cNvPr id="18" name="TextovéPole 17"/>
          <p:cNvSpPr txBox="1"/>
          <p:nvPr/>
        </p:nvSpPr>
        <p:spPr bwMode="auto">
          <a:xfrm>
            <a:off x="625475" y="1508452"/>
            <a:ext cx="4528869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>
              <a:defRPr/>
            </a:pPr>
            <a:r>
              <a:rPr lang="cs-CZ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rPr>
              <a:t>PARAMETRY A CÍLE PROJEKTU</a:t>
            </a:r>
            <a:endParaRPr lang="cs-CZ" sz="2800" dirty="0">
              <a:solidFill>
                <a:srgbClr val="FF0000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9" name="Obdélník 8"/>
          <p:cNvSpPr/>
          <p:nvPr/>
        </p:nvSpPr>
        <p:spPr>
          <a:xfrm>
            <a:off x="-578749" y="2023374"/>
            <a:ext cx="552027" cy="45719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cs-CZ"/>
          </a:p>
        </p:txBody>
      </p:sp>
      <p:grpSp>
        <p:nvGrpSpPr>
          <p:cNvPr id="12" name="Skupina 11"/>
          <p:cNvGrpSpPr/>
          <p:nvPr/>
        </p:nvGrpSpPr>
        <p:grpSpPr>
          <a:xfrm>
            <a:off x="7900453" y="2293416"/>
            <a:ext cx="738668" cy="1513079"/>
            <a:chOff x="7888540" y="2291256"/>
            <a:chExt cx="738668" cy="1513079"/>
          </a:xfrm>
        </p:grpSpPr>
        <p:sp>
          <p:nvSpPr>
            <p:cNvPr id="13" name="Volný tvar 12"/>
            <p:cNvSpPr/>
            <p:nvPr/>
          </p:nvSpPr>
          <p:spPr>
            <a:xfrm>
              <a:off x="7992787" y="2389547"/>
              <a:ext cx="610593" cy="801216"/>
            </a:xfrm>
            <a:custGeom>
              <a:avLst/>
              <a:gdLst>
                <a:gd name="connsiteX0" fmla="*/ 59570 w 610593"/>
                <a:gd name="connsiteY0" fmla="*/ 0 h 801216"/>
                <a:gd name="connsiteX1" fmla="*/ 0 w 610593"/>
                <a:gd name="connsiteY1" fmla="*/ 771431 h 801216"/>
                <a:gd name="connsiteX2" fmla="*/ 559958 w 610593"/>
                <a:gd name="connsiteY2" fmla="*/ 801216 h 801216"/>
                <a:gd name="connsiteX3" fmla="*/ 610593 w 610593"/>
                <a:gd name="connsiteY3" fmla="*/ 5957 h 801216"/>
                <a:gd name="connsiteX4" fmla="*/ 59570 w 610593"/>
                <a:gd name="connsiteY4" fmla="*/ 0 h 8012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10593" h="801216">
                  <a:moveTo>
                    <a:pt x="59570" y="0"/>
                  </a:moveTo>
                  <a:lnTo>
                    <a:pt x="0" y="771431"/>
                  </a:lnTo>
                  <a:lnTo>
                    <a:pt x="559958" y="801216"/>
                  </a:lnTo>
                  <a:lnTo>
                    <a:pt x="610593" y="5957"/>
                  </a:lnTo>
                  <a:lnTo>
                    <a:pt x="59570" y="0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s-CZ"/>
            </a:p>
          </p:txBody>
        </p:sp>
        <p:sp>
          <p:nvSpPr>
            <p:cNvPr id="14" name="Volný tvar 13"/>
            <p:cNvSpPr/>
            <p:nvPr/>
          </p:nvSpPr>
          <p:spPr>
            <a:xfrm>
              <a:off x="8043422" y="2291256"/>
              <a:ext cx="583786" cy="86377"/>
            </a:xfrm>
            <a:custGeom>
              <a:avLst/>
              <a:gdLst>
                <a:gd name="connsiteX0" fmla="*/ 0 w 583786"/>
                <a:gd name="connsiteY0" fmla="*/ 74463 h 86377"/>
                <a:gd name="connsiteX1" fmla="*/ 5957 w 583786"/>
                <a:gd name="connsiteY1" fmla="*/ 0 h 86377"/>
                <a:gd name="connsiteX2" fmla="*/ 583786 w 583786"/>
                <a:gd name="connsiteY2" fmla="*/ 8935 h 86377"/>
                <a:gd name="connsiteX3" fmla="*/ 580807 w 583786"/>
                <a:gd name="connsiteY3" fmla="*/ 86377 h 86377"/>
                <a:gd name="connsiteX4" fmla="*/ 0 w 583786"/>
                <a:gd name="connsiteY4" fmla="*/ 74463 h 863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83786" h="86377">
                  <a:moveTo>
                    <a:pt x="0" y="74463"/>
                  </a:moveTo>
                  <a:lnTo>
                    <a:pt x="5957" y="0"/>
                  </a:lnTo>
                  <a:lnTo>
                    <a:pt x="583786" y="8935"/>
                  </a:lnTo>
                  <a:lnTo>
                    <a:pt x="580807" y="86377"/>
                  </a:lnTo>
                  <a:lnTo>
                    <a:pt x="0" y="74463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19050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s-CZ"/>
            </a:p>
          </p:txBody>
        </p:sp>
        <p:sp>
          <p:nvSpPr>
            <p:cNvPr id="15" name="Volný tvar 14"/>
            <p:cNvSpPr/>
            <p:nvPr/>
          </p:nvSpPr>
          <p:spPr>
            <a:xfrm>
              <a:off x="7986830" y="3184808"/>
              <a:ext cx="565915" cy="29785"/>
            </a:xfrm>
            <a:custGeom>
              <a:avLst/>
              <a:gdLst>
                <a:gd name="connsiteX0" fmla="*/ 0 w 565915"/>
                <a:gd name="connsiteY0" fmla="*/ 0 h 29785"/>
                <a:gd name="connsiteX1" fmla="*/ 565915 w 565915"/>
                <a:gd name="connsiteY1" fmla="*/ 29785 h 297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565915" h="29785">
                  <a:moveTo>
                    <a:pt x="0" y="0"/>
                  </a:moveTo>
                  <a:lnTo>
                    <a:pt x="565915" y="29785"/>
                  </a:lnTo>
                </a:path>
              </a:pathLst>
            </a:custGeom>
            <a:noFill/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s-CZ"/>
            </a:p>
          </p:txBody>
        </p:sp>
        <p:sp>
          <p:nvSpPr>
            <p:cNvPr id="16" name="Volný tvar 15"/>
            <p:cNvSpPr/>
            <p:nvPr/>
          </p:nvSpPr>
          <p:spPr>
            <a:xfrm>
              <a:off x="7888540" y="3193742"/>
              <a:ext cx="142968" cy="536130"/>
            </a:xfrm>
            <a:custGeom>
              <a:avLst/>
              <a:gdLst>
                <a:gd name="connsiteX0" fmla="*/ 0 w 142968"/>
                <a:gd name="connsiteY0" fmla="*/ 536130 h 536130"/>
                <a:gd name="connsiteX1" fmla="*/ 142968 w 142968"/>
                <a:gd name="connsiteY1" fmla="*/ 0 h 5361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42968" h="536130">
                  <a:moveTo>
                    <a:pt x="0" y="536130"/>
                  </a:moveTo>
                  <a:lnTo>
                    <a:pt x="142968" y="0"/>
                  </a:lnTo>
                </a:path>
              </a:pathLst>
            </a:custGeom>
            <a:noFill/>
            <a:ln>
              <a:solidFill>
                <a:schemeClr val="bg1">
                  <a:lumMod val="9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s-CZ"/>
            </a:p>
          </p:txBody>
        </p:sp>
        <p:sp>
          <p:nvSpPr>
            <p:cNvPr id="19" name="Volný tvar 18"/>
            <p:cNvSpPr/>
            <p:nvPr/>
          </p:nvSpPr>
          <p:spPr>
            <a:xfrm>
              <a:off x="8519982" y="3211613"/>
              <a:ext cx="59570" cy="592722"/>
            </a:xfrm>
            <a:custGeom>
              <a:avLst/>
              <a:gdLst>
                <a:gd name="connsiteX0" fmla="*/ 59570 w 59570"/>
                <a:gd name="connsiteY0" fmla="*/ 592722 h 592722"/>
                <a:gd name="connsiteX1" fmla="*/ 0 w 59570"/>
                <a:gd name="connsiteY1" fmla="*/ 0 h 5927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59570" h="592722">
                  <a:moveTo>
                    <a:pt x="59570" y="592722"/>
                  </a:moveTo>
                  <a:lnTo>
                    <a:pt x="0" y="0"/>
                  </a:lnTo>
                </a:path>
              </a:pathLst>
            </a:custGeom>
            <a:noFill/>
            <a:ln>
              <a:solidFill>
                <a:schemeClr val="bg1">
                  <a:lumMod val="9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s-CZ"/>
            </a:p>
          </p:txBody>
        </p:sp>
        <p:sp>
          <p:nvSpPr>
            <p:cNvPr id="20" name="Volný tvar 19"/>
            <p:cNvSpPr/>
            <p:nvPr/>
          </p:nvSpPr>
          <p:spPr>
            <a:xfrm>
              <a:off x="8365100" y="3208634"/>
              <a:ext cx="5957" cy="282958"/>
            </a:xfrm>
            <a:custGeom>
              <a:avLst/>
              <a:gdLst>
                <a:gd name="connsiteX0" fmla="*/ 5957 w 5957"/>
                <a:gd name="connsiteY0" fmla="*/ 282958 h 282958"/>
                <a:gd name="connsiteX1" fmla="*/ 0 w 5957"/>
                <a:gd name="connsiteY1" fmla="*/ 0 h 2829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5957" h="282958">
                  <a:moveTo>
                    <a:pt x="5957" y="282958"/>
                  </a:moveTo>
                  <a:lnTo>
                    <a:pt x="0" y="0"/>
                  </a:lnTo>
                </a:path>
              </a:pathLst>
            </a:custGeom>
            <a:noFill/>
            <a:ln>
              <a:solidFill>
                <a:schemeClr val="bg1">
                  <a:lumMod val="9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s-CZ"/>
            </a:p>
          </p:txBody>
        </p:sp>
        <p:sp>
          <p:nvSpPr>
            <p:cNvPr id="21" name="Volný tvar 20"/>
            <p:cNvSpPr/>
            <p:nvPr/>
          </p:nvSpPr>
          <p:spPr>
            <a:xfrm>
              <a:off x="7983852" y="3206153"/>
              <a:ext cx="565915" cy="29785"/>
            </a:xfrm>
            <a:custGeom>
              <a:avLst/>
              <a:gdLst>
                <a:gd name="connsiteX0" fmla="*/ 0 w 565915"/>
                <a:gd name="connsiteY0" fmla="*/ 0 h 29785"/>
                <a:gd name="connsiteX1" fmla="*/ 565915 w 565915"/>
                <a:gd name="connsiteY1" fmla="*/ 29785 h 297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565915" h="29785">
                  <a:moveTo>
                    <a:pt x="0" y="0"/>
                  </a:moveTo>
                  <a:lnTo>
                    <a:pt x="565915" y="29785"/>
                  </a:lnTo>
                </a:path>
              </a:pathLst>
            </a:custGeom>
            <a:noFill/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s-CZ"/>
            </a:p>
          </p:txBody>
        </p:sp>
        <p:sp>
          <p:nvSpPr>
            <p:cNvPr id="22" name="Zaoblený obdélník 21"/>
            <p:cNvSpPr/>
            <p:nvPr/>
          </p:nvSpPr>
          <p:spPr>
            <a:xfrm>
              <a:off x="7997951" y="3190184"/>
              <a:ext cx="72000" cy="45719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s-CZ"/>
            </a:p>
          </p:txBody>
        </p:sp>
        <p:sp>
          <p:nvSpPr>
            <p:cNvPr id="23" name="Zaoblený obdélník 22"/>
            <p:cNvSpPr/>
            <p:nvPr/>
          </p:nvSpPr>
          <p:spPr>
            <a:xfrm>
              <a:off x="8473005" y="3231176"/>
              <a:ext cx="72000" cy="45719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s-CZ"/>
            </a:p>
          </p:txBody>
        </p:sp>
      </p:grpSp>
      <p:sp>
        <p:nvSpPr>
          <p:cNvPr id="24" name="Volný tvar 23"/>
          <p:cNvSpPr/>
          <p:nvPr/>
        </p:nvSpPr>
        <p:spPr>
          <a:xfrm>
            <a:off x="8172450" y="2546876"/>
            <a:ext cx="197644" cy="228600"/>
          </a:xfrm>
          <a:custGeom>
            <a:avLst/>
            <a:gdLst>
              <a:gd name="connsiteX0" fmla="*/ 197644 w 197644"/>
              <a:gd name="connsiteY0" fmla="*/ 0 h 228600"/>
              <a:gd name="connsiteX1" fmla="*/ 138112 w 197644"/>
              <a:gd name="connsiteY1" fmla="*/ 4762 h 228600"/>
              <a:gd name="connsiteX2" fmla="*/ 76200 w 197644"/>
              <a:gd name="connsiteY2" fmla="*/ 42862 h 228600"/>
              <a:gd name="connsiteX3" fmla="*/ 35719 w 197644"/>
              <a:gd name="connsiteY3" fmla="*/ 76200 h 228600"/>
              <a:gd name="connsiteX4" fmla="*/ 0 w 197644"/>
              <a:gd name="connsiteY4" fmla="*/ 126206 h 228600"/>
              <a:gd name="connsiteX5" fmla="*/ 0 w 197644"/>
              <a:gd name="connsiteY5" fmla="*/ 173831 h 228600"/>
              <a:gd name="connsiteX6" fmla="*/ 7144 w 197644"/>
              <a:gd name="connsiteY6" fmla="*/ 228600 h 228600"/>
              <a:gd name="connsiteX7" fmla="*/ 161925 w 197644"/>
              <a:gd name="connsiteY7" fmla="*/ 176212 h 228600"/>
              <a:gd name="connsiteX8" fmla="*/ 197644 w 197644"/>
              <a:gd name="connsiteY8" fmla="*/ 0 h 228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97644" h="228600">
                <a:moveTo>
                  <a:pt x="197644" y="0"/>
                </a:moveTo>
                <a:lnTo>
                  <a:pt x="138112" y="4762"/>
                </a:lnTo>
                <a:lnTo>
                  <a:pt x="76200" y="42862"/>
                </a:lnTo>
                <a:lnTo>
                  <a:pt x="35719" y="76200"/>
                </a:lnTo>
                <a:lnTo>
                  <a:pt x="0" y="126206"/>
                </a:lnTo>
                <a:lnTo>
                  <a:pt x="0" y="173831"/>
                </a:lnTo>
                <a:lnTo>
                  <a:pt x="7144" y="228600"/>
                </a:lnTo>
                <a:lnTo>
                  <a:pt x="161925" y="176212"/>
                </a:lnTo>
                <a:lnTo>
                  <a:pt x="197644" y="0"/>
                </a:lnTo>
                <a:close/>
              </a:path>
            </a:pathLst>
          </a:custGeom>
          <a:solidFill>
            <a:srgbClr val="DC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5" name="Volný tvar 24"/>
          <p:cNvSpPr/>
          <p:nvPr/>
        </p:nvSpPr>
        <p:spPr>
          <a:xfrm>
            <a:off x="8343900" y="2546876"/>
            <a:ext cx="159544" cy="285750"/>
          </a:xfrm>
          <a:custGeom>
            <a:avLst/>
            <a:gdLst>
              <a:gd name="connsiteX0" fmla="*/ 0 w 159544"/>
              <a:gd name="connsiteY0" fmla="*/ 176212 h 285750"/>
              <a:gd name="connsiteX1" fmla="*/ 121444 w 159544"/>
              <a:gd name="connsiteY1" fmla="*/ 285750 h 285750"/>
              <a:gd name="connsiteX2" fmla="*/ 147638 w 159544"/>
              <a:gd name="connsiteY2" fmla="*/ 238125 h 285750"/>
              <a:gd name="connsiteX3" fmla="*/ 154781 w 159544"/>
              <a:gd name="connsiteY3" fmla="*/ 157162 h 285750"/>
              <a:gd name="connsiteX4" fmla="*/ 159544 w 159544"/>
              <a:gd name="connsiteY4" fmla="*/ 83344 h 285750"/>
              <a:gd name="connsiteX5" fmla="*/ 135731 w 159544"/>
              <a:gd name="connsiteY5" fmla="*/ 40481 h 285750"/>
              <a:gd name="connsiteX6" fmla="*/ 102394 w 159544"/>
              <a:gd name="connsiteY6" fmla="*/ 9525 h 285750"/>
              <a:gd name="connsiteX7" fmla="*/ 35719 w 159544"/>
              <a:gd name="connsiteY7" fmla="*/ 0 h 285750"/>
              <a:gd name="connsiteX8" fmla="*/ 0 w 159544"/>
              <a:gd name="connsiteY8" fmla="*/ 176212 h 285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59544" h="285750">
                <a:moveTo>
                  <a:pt x="0" y="176212"/>
                </a:moveTo>
                <a:lnTo>
                  <a:pt x="121444" y="285750"/>
                </a:lnTo>
                <a:lnTo>
                  <a:pt x="147638" y="238125"/>
                </a:lnTo>
                <a:lnTo>
                  <a:pt x="154781" y="157162"/>
                </a:lnTo>
                <a:lnTo>
                  <a:pt x="159544" y="83344"/>
                </a:lnTo>
                <a:lnTo>
                  <a:pt x="135731" y="40481"/>
                </a:lnTo>
                <a:lnTo>
                  <a:pt x="102394" y="9525"/>
                </a:lnTo>
                <a:lnTo>
                  <a:pt x="35719" y="0"/>
                </a:lnTo>
                <a:lnTo>
                  <a:pt x="0" y="176212"/>
                </a:lnTo>
                <a:close/>
              </a:path>
            </a:pathLst>
          </a:cu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6" name="Volný tvar 25"/>
          <p:cNvSpPr/>
          <p:nvPr/>
        </p:nvSpPr>
        <p:spPr>
          <a:xfrm>
            <a:off x="8174831" y="2723088"/>
            <a:ext cx="290513" cy="159544"/>
          </a:xfrm>
          <a:custGeom>
            <a:avLst/>
            <a:gdLst>
              <a:gd name="connsiteX0" fmla="*/ 0 w 290513"/>
              <a:gd name="connsiteY0" fmla="*/ 64294 h 159544"/>
              <a:gd name="connsiteX1" fmla="*/ 40482 w 290513"/>
              <a:gd name="connsiteY1" fmla="*/ 123825 h 159544"/>
              <a:gd name="connsiteX2" fmla="*/ 76200 w 290513"/>
              <a:gd name="connsiteY2" fmla="*/ 145257 h 159544"/>
              <a:gd name="connsiteX3" fmla="*/ 128588 w 290513"/>
              <a:gd name="connsiteY3" fmla="*/ 159544 h 159544"/>
              <a:gd name="connsiteX4" fmla="*/ 240507 w 290513"/>
              <a:gd name="connsiteY4" fmla="*/ 159544 h 159544"/>
              <a:gd name="connsiteX5" fmla="*/ 283369 w 290513"/>
              <a:gd name="connsiteY5" fmla="*/ 126207 h 159544"/>
              <a:gd name="connsiteX6" fmla="*/ 290513 w 290513"/>
              <a:gd name="connsiteY6" fmla="*/ 111919 h 159544"/>
              <a:gd name="connsiteX7" fmla="*/ 171450 w 290513"/>
              <a:gd name="connsiteY7" fmla="*/ 7144 h 159544"/>
              <a:gd name="connsiteX8" fmla="*/ 150019 w 290513"/>
              <a:gd name="connsiteY8" fmla="*/ 0 h 159544"/>
              <a:gd name="connsiteX9" fmla="*/ 0 w 290513"/>
              <a:gd name="connsiteY9" fmla="*/ 64294 h 1595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90513" h="159544">
                <a:moveTo>
                  <a:pt x="0" y="64294"/>
                </a:moveTo>
                <a:lnTo>
                  <a:pt x="40482" y="123825"/>
                </a:lnTo>
                <a:lnTo>
                  <a:pt x="76200" y="145257"/>
                </a:lnTo>
                <a:lnTo>
                  <a:pt x="128588" y="159544"/>
                </a:lnTo>
                <a:lnTo>
                  <a:pt x="240507" y="159544"/>
                </a:lnTo>
                <a:lnTo>
                  <a:pt x="283369" y="126207"/>
                </a:lnTo>
                <a:lnTo>
                  <a:pt x="290513" y="111919"/>
                </a:lnTo>
                <a:lnTo>
                  <a:pt x="171450" y="7144"/>
                </a:lnTo>
                <a:lnTo>
                  <a:pt x="150019" y="0"/>
                </a:lnTo>
                <a:lnTo>
                  <a:pt x="0" y="64294"/>
                </a:lnTo>
                <a:close/>
              </a:path>
            </a:pathLst>
          </a:custGeom>
          <a:pattFill prst="wdUpDiag">
            <a:fgClr>
              <a:schemeClr val="accent6">
                <a:lumMod val="75000"/>
              </a:schemeClr>
            </a:fgClr>
            <a:bgClr>
              <a:schemeClr val="bg1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grpSp>
        <p:nvGrpSpPr>
          <p:cNvPr id="27" name="Skupina 26"/>
          <p:cNvGrpSpPr/>
          <p:nvPr/>
        </p:nvGrpSpPr>
        <p:grpSpPr>
          <a:xfrm>
            <a:off x="8167551" y="2547624"/>
            <a:ext cx="333103" cy="336369"/>
            <a:chOff x="8167551" y="4741817"/>
            <a:chExt cx="333103" cy="336369"/>
          </a:xfrm>
        </p:grpSpPr>
        <p:sp>
          <p:nvSpPr>
            <p:cNvPr id="28" name="Volný tvar 27"/>
            <p:cNvSpPr/>
            <p:nvPr/>
          </p:nvSpPr>
          <p:spPr>
            <a:xfrm>
              <a:off x="8167551" y="4741817"/>
              <a:ext cx="333103" cy="336369"/>
            </a:xfrm>
            <a:custGeom>
              <a:avLst/>
              <a:gdLst>
                <a:gd name="connsiteX0" fmla="*/ 284118 w 333103"/>
                <a:gd name="connsiteY0" fmla="*/ 13063 h 336369"/>
                <a:gd name="connsiteX1" fmla="*/ 284118 w 333103"/>
                <a:gd name="connsiteY1" fmla="*/ 13063 h 336369"/>
                <a:gd name="connsiteX2" fmla="*/ 254726 w 333103"/>
                <a:gd name="connsiteY2" fmla="*/ 6532 h 336369"/>
                <a:gd name="connsiteX3" fmla="*/ 244929 w 333103"/>
                <a:gd name="connsiteY3" fmla="*/ 3266 h 336369"/>
                <a:gd name="connsiteX4" fmla="*/ 205740 w 333103"/>
                <a:gd name="connsiteY4" fmla="*/ 0 h 336369"/>
                <a:gd name="connsiteX5" fmla="*/ 156755 w 333103"/>
                <a:gd name="connsiteY5" fmla="*/ 3266 h 336369"/>
                <a:gd name="connsiteX6" fmla="*/ 133895 w 333103"/>
                <a:gd name="connsiteY6" fmla="*/ 9797 h 336369"/>
                <a:gd name="connsiteX7" fmla="*/ 117566 w 333103"/>
                <a:gd name="connsiteY7" fmla="*/ 22860 h 336369"/>
                <a:gd name="connsiteX8" fmla="*/ 104503 w 333103"/>
                <a:gd name="connsiteY8" fmla="*/ 29392 h 336369"/>
                <a:gd name="connsiteX9" fmla="*/ 94706 w 333103"/>
                <a:gd name="connsiteY9" fmla="*/ 39189 h 336369"/>
                <a:gd name="connsiteX10" fmla="*/ 75112 w 333103"/>
                <a:gd name="connsiteY10" fmla="*/ 45720 h 336369"/>
                <a:gd name="connsiteX11" fmla="*/ 65315 w 333103"/>
                <a:gd name="connsiteY11" fmla="*/ 52252 h 336369"/>
                <a:gd name="connsiteX12" fmla="*/ 48986 w 333103"/>
                <a:gd name="connsiteY12" fmla="*/ 65314 h 336369"/>
                <a:gd name="connsiteX13" fmla="*/ 39189 w 333103"/>
                <a:gd name="connsiteY13" fmla="*/ 68580 h 336369"/>
                <a:gd name="connsiteX14" fmla="*/ 26126 w 333103"/>
                <a:gd name="connsiteY14" fmla="*/ 84909 h 336369"/>
                <a:gd name="connsiteX15" fmla="*/ 13063 w 333103"/>
                <a:gd name="connsiteY15" fmla="*/ 101237 h 336369"/>
                <a:gd name="connsiteX16" fmla="*/ 9798 w 333103"/>
                <a:gd name="connsiteY16" fmla="*/ 111034 h 336369"/>
                <a:gd name="connsiteX17" fmla="*/ 3266 w 333103"/>
                <a:gd name="connsiteY17" fmla="*/ 120832 h 336369"/>
                <a:gd name="connsiteX18" fmla="*/ 0 w 333103"/>
                <a:gd name="connsiteY18" fmla="*/ 163286 h 336369"/>
                <a:gd name="connsiteX19" fmla="*/ 3266 w 333103"/>
                <a:gd name="connsiteY19" fmla="*/ 228600 h 336369"/>
                <a:gd name="connsiteX20" fmla="*/ 13063 w 333103"/>
                <a:gd name="connsiteY20" fmla="*/ 261257 h 336369"/>
                <a:gd name="connsiteX21" fmla="*/ 26126 w 333103"/>
                <a:gd name="connsiteY21" fmla="*/ 271054 h 336369"/>
                <a:gd name="connsiteX22" fmla="*/ 42455 w 333103"/>
                <a:gd name="connsiteY22" fmla="*/ 290649 h 336369"/>
                <a:gd name="connsiteX23" fmla="*/ 62049 w 333103"/>
                <a:gd name="connsiteY23" fmla="*/ 303712 h 336369"/>
                <a:gd name="connsiteX24" fmla="*/ 81643 w 333103"/>
                <a:gd name="connsiteY24" fmla="*/ 320040 h 336369"/>
                <a:gd name="connsiteX25" fmla="*/ 104503 w 333103"/>
                <a:gd name="connsiteY25" fmla="*/ 326572 h 336369"/>
                <a:gd name="connsiteX26" fmla="*/ 117566 w 333103"/>
                <a:gd name="connsiteY26" fmla="*/ 333103 h 336369"/>
                <a:gd name="connsiteX27" fmla="*/ 127363 w 333103"/>
                <a:gd name="connsiteY27" fmla="*/ 336369 h 336369"/>
                <a:gd name="connsiteX28" fmla="*/ 241663 w 333103"/>
                <a:gd name="connsiteY28" fmla="*/ 333103 h 336369"/>
                <a:gd name="connsiteX29" fmla="*/ 248195 w 333103"/>
                <a:gd name="connsiteY29" fmla="*/ 326572 h 336369"/>
                <a:gd name="connsiteX30" fmla="*/ 257992 w 333103"/>
                <a:gd name="connsiteY30" fmla="*/ 323306 h 336369"/>
                <a:gd name="connsiteX31" fmla="*/ 274320 w 333103"/>
                <a:gd name="connsiteY31" fmla="*/ 313509 h 336369"/>
                <a:gd name="connsiteX32" fmla="*/ 287383 w 333103"/>
                <a:gd name="connsiteY32" fmla="*/ 297180 h 336369"/>
                <a:gd name="connsiteX33" fmla="*/ 293915 w 333103"/>
                <a:gd name="connsiteY33" fmla="*/ 290649 h 336369"/>
                <a:gd name="connsiteX34" fmla="*/ 297180 w 333103"/>
                <a:gd name="connsiteY34" fmla="*/ 280852 h 336369"/>
                <a:gd name="connsiteX35" fmla="*/ 303712 w 333103"/>
                <a:gd name="connsiteY35" fmla="*/ 274320 h 336369"/>
                <a:gd name="connsiteX36" fmla="*/ 310243 w 333103"/>
                <a:gd name="connsiteY36" fmla="*/ 264523 h 336369"/>
                <a:gd name="connsiteX37" fmla="*/ 313509 w 333103"/>
                <a:gd name="connsiteY37" fmla="*/ 251460 h 336369"/>
                <a:gd name="connsiteX38" fmla="*/ 316775 w 333103"/>
                <a:gd name="connsiteY38" fmla="*/ 235132 h 336369"/>
                <a:gd name="connsiteX39" fmla="*/ 323306 w 333103"/>
                <a:gd name="connsiteY39" fmla="*/ 215537 h 336369"/>
                <a:gd name="connsiteX40" fmla="*/ 326572 w 333103"/>
                <a:gd name="connsiteY40" fmla="*/ 189412 h 336369"/>
                <a:gd name="connsiteX41" fmla="*/ 329838 w 333103"/>
                <a:gd name="connsiteY41" fmla="*/ 176349 h 336369"/>
                <a:gd name="connsiteX42" fmla="*/ 333103 w 333103"/>
                <a:gd name="connsiteY42" fmla="*/ 133894 h 336369"/>
                <a:gd name="connsiteX43" fmla="*/ 326572 w 333103"/>
                <a:gd name="connsiteY43" fmla="*/ 68580 h 336369"/>
                <a:gd name="connsiteX44" fmla="*/ 323306 w 333103"/>
                <a:gd name="connsiteY44" fmla="*/ 55517 h 336369"/>
                <a:gd name="connsiteX45" fmla="*/ 303712 w 333103"/>
                <a:gd name="connsiteY45" fmla="*/ 35923 h 336369"/>
                <a:gd name="connsiteX46" fmla="*/ 300446 w 333103"/>
                <a:gd name="connsiteY46" fmla="*/ 26126 h 336369"/>
                <a:gd name="connsiteX47" fmla="*/ 280852 w 333103"/>
                <a:gd name="connsiteY47" fmla="*/ 16329 h 336369"/>
                <a:gd name="connsiteX48" fmla="*/ 284118 w 333103"/>
                <a:gd name="connsiteY48" fmla="*/ 13063 h 3363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</a:cxnLst>
              <a:rect l="l" t="t" r="r" b="b"/>
              <a:pathLst>
                <a:path w="333103" h="336369">
                  <a:moveTo>
                    <a:pt x="284118" y="13063"/>
                  </a:moveTo>
                  <a:lnTo>
                    <a:pt x="284118" y="13063"/>
                  </a:lnTo>
                  <a:cubicBezTo>
                    <a:pt x="274321" y="10886"/>
                    <a:pt x="264463" y="8966"/>
                    <a:pt x="254726" y="6532"/>
                  </a:cubicBezTo>
                  <a:cubicBezTo>
                    <a:pt x="251386" y="5697"/>
                    <a:pt x="248341" y="3721"/>
                    <a:pt x="244929" y="3266"/>
                  </a:cubicBezTo>
                  <a:cubicBezTo>
                    <a:pt x="231936" y="1533"/>
                    <a:pt x="218803" y="1089"/>
                    <a:pt x="205740" y="0"/>
                  </a:cubicBezTo>
                  <a:cubicBezTo>
                    <a:pt x="189412" y="1089"/>
                    <a:pt x="173030" y="1553"/>
                    <a:pt x="156755" y="3266"/>
                  </a:cubicBezTo>
                  <a:cubicBezTo>
                    <a:pt x="150766" y="3896"/>
                    <a:pt x="139964" y="7774"/>
                    <a:pt x="133895" y="9797"/>
                  </a:cubicBezTo>
                  <a:cubicBezTo>
                    <a:pt x="126742" y="16950"/>
                    <a:pt x="127180" y="17366"/>
                    <a:pt x="117566" y="22860"/>
                  </a:cubicBezTo>
                  <a:cubicBezTo>
                    <a:pt x="113339" y="25275"/>
                    <a:pt x="108465" y="26562"/>
                    <a:pt x="104503" y="29392"/>
                  </a:cubicBezTo>
                  <a:cubicBezTo>
                    <a:pt x="100745" y="32076"/>
                    <a:pt x="98743" y="36946"/>
                    <a:pt x="94706" y="39189"/>
                  </a:cubicBezTo>
                  <a:cubicBezTo>
                    <a:pt x="88688" y="42532"/>
                    <a:pt x="80840" y="41901"/>
                    <a:pt x="75112" y="45720"/>
                  </a:cubicBezTo>
                  <a:cubicBezTo>
                    <a:pt x="71846" y="47897"/>
                    <a:pt x="68380" y="49800"/>
                    <a:pt x="65315" y="52252"/>
                  </a:cubicBezTo>
                  <a:cubicBezTo>
                    <a:pt x="55192" y="60350"/>
                    <a:pt x="62384" y="58615"/>
                    <a:pt x="48986" y="65314"/>
                  </a:cubicBezTo>
                  <a:cubicBezTo>
                    <a:pt x="45907" y="66853"/>
                    <a:pt x="42455" y="67491"/>
                    <a:pt x="39189" y="68580"/>
                  </a:cubicBezTo>
                  <a:cubicBezTo>
                    <a:pt x="19089" y="98732"/>
                    <a:pt x="44739" y="61642"/>
                    <a:pt x="26126" y="84909"/>
                  </a:cubicBezTo>
                  <a:cubicBezTo>
                    <a:pt x="9652" y="105502"/>
                    <a:pt x="28831" y="85472"/>
                    <a:pt x="13063" y="101237"/>
                  </a:cubicBezTo>
                  <a:cubicBezTo>
                    <a:pt x="11975" y="104503"/>
                    <a:pt x="11337" y="107955"/>
                    <a:pt x="9798" y="111034"/>
                  </a:cubicBezTo>
                  <a:cubicBezTo>
                    <a:pt x="8043" y="114545"/>
                    <a:pt x="3989" y="116974"/>
                    <a:pt x="3266" y="120832"/>
                  </a:cubicBezTo>
                  <a:cubicBezTo>
                    <a:pt x="650" y="134782"/>
                    <a:pt x="1089" y="149135"/>
                    <a:pt x="0" y="163286"/>
                  </a:cubicBezTo>
                  <a:cubicBezTo>
                    <a:pt x="1089" y="185057"/>
                    <a:pt x="1456" y="206877"/>
                    <a:pt x="3266" y="228600"/>
                  </a:cubicBezTo>
                  <a:cubicBezTo>
                    <a:pt x="3655" y="233269"/>
                    <a:pt x="12087" y="260525"/>
                    <a:pt x="13063" y="261257"/>
                  </a:cubicBezTo>
                  <a:lnTo>
                    <a:pt x="26126" y="271054"/>
                  </a:lnTo>
                  <a:cubicBezTo>
                    <a:pt x="31932" y="279763"/>
                    <a:pt x="33751" y="283879"/>
                    <a:pt x="42455" y="290649"/>
                  </a:cubicBezTo>
                  <a:cubicBezTo>
                    <a:pt x="48651" y="295468"/>
                    <a:pt x="56498" y="298161"/>
                    <a:pt x="62049" y="303712"/>
                  </a:cubicBezTo>
                  <a:cubicBezTo>
                    <a:pt x="69272" y="310935"/>
                    <a:pt x="72549" y="315493"/>
                    <a:pt x="81643" y="320040"/>
                  </a:cubicBezTo>
                  <a:cubicBezTo>
                    <a:pt x="89539" y="323988"/>
                    <a:pt x="96130" y="323432"/>
                    <a:pt x="104503" y="326572"/>
                  </a:cubicBezTo>
                  <a:cubicBezTo>
                    <a:pt x="109061" y="328281"/>
                    <a:pt x="113091" y="331185"/>
                    <a:pt x="117566" y="333103"/>
                  </a:cubicBezTo>
                  <a:cubicBezTo>
                    <a:pt x="120730" y="334459"/>
                    <a:pt x="124097" y="335280"/>
                    <a:pt x="127363" y="336369"/>
                  </a:cubicBezTo>
                  <a:cubicBezTo>
                    <a:pt x="165463" y="335280"/>
                    <a:pt x="203672" y="336183"/>
                    <a:pt x="241663" y="333103"/>
                  </a:cubicBezTo>
                  <a:cubicBezTo>
                    <a:pt x="244732" y="332854"/>
                    <a:pt x="245555" y="328156"/>
                    <a:pt x="248195" y="326572"/>
                  </a:cubicBezTo>
                  <a:cubicBezTo>
                    <a:pt x="251147" y="324801"/>
                    <a:pt x="254726" y="324395"/>
                    <a:pt x="257992" y="323306"/>
                  </a:cubicBezTo>
                  <a:cubicBezTo>
                    <a:pt x="274539" y="306757"/>
                    <a:pt x="253126" y="326225"/>
                    <a:pt x="274320" y="313509"/>
                  </a:cubicBezTo>
                  <a:cubicBezTo>
                    <a:pt x="280387" y="309869"/>
                    <a:pt x="283274" y="302315"/>
                    <a:pt x="287383" y="297180"/>
                  </a:cubicBezTo>
                  <a:cubicBezTo>
                    <a:pt x="289306" y="294776"/>
                    <a:pt x="291738" y="292826"/>
                    <a:pt x="293915" y="290649"/>
                  </a:cubicBezTo>
                  <a:cubicBezTo>
                    <a:pt x="295003" y="287383"/>
                    <a:pt x="295409" y="283804"/>
                    <a:pt x="297180" y="280852"/>
                  </a:cubicBezTo>
                  <a:cubicBezTo>
                    <a:pt x="298764" y="278212"/>
                    <a:pt x="301788" y="276724"/>
                    <a:pt x="303712" y="274320"/>
                  </a:cubicBezTo>
                  <a:cubicBezTo>
                    <a:pt x="306164" y="271255"/>
                    <a:pt x="308066" y="267789"/>
                    <a:pt x="310243" y="264523"/>
                  </a:cubicBezTo>
                  <a:cubicBezTo>
                    <a:pt x="311332" y="260169"/>
                    <a:pt x="312535" y="255841"/>
                    <a:pt x="313509" y="251460"/>
                  </a:cubicBezTo>
                  <a:cubicBezTo>
                    <a:pt x="314713" y="246042"/>
                    <a:pt x="315315" y="240487"/>
                    <a:pt x="316775" y="235132"/>
                  </a:cubicBezTo>
                  <a:cubicBezTo>
                    <a:pt x="318587" y="228490"/>
                    <a:pt x="323306" y="215537"/>
                    <a:pt x="323306" y="215537"/>
                  </a:cubicBezTo>
                  <a:cubicBezTo>
                    <a:pt x="324395" y="206829"/>
                    <a:pt x="325129" y="198069"/>
                    <a:pt x="326572" y="189412"/>
                  </a:cubicBezTo>
                  <a:cubicBezTo>
                    <a:pt x="327310" y="184985"/>
                    <a:pt x="329314" y="180807"/>
                    <a:pt x="329838" y="176349"/>
                  </a:cubicBezTo>
                  <a:cubicBezTo>
                    <a:pt x="331496" y="162253"/>
                    <a:pt x="332015" y="148046"/>
                    <a:pt x="333103" y="133894"/>
                  </a:cubicBezTo>
                  <a:cubicBezTo>
                    <a:pt x="327816" y="43991"/>
                    <a:pt x="336039" y="101710"/>
                    <a:pt x="326572" y="68580"/>
                  </a:cubicBezTo>
                  <a:cubicBezTo>
                    <a:pt x="325339" y="64264"/>
                    <a:pt x="325880" y="59194"/>
                    <a:pt x="323306" y="55517"/>
                  </a:cubicBezTo>
                  <a:cubicBezTo>
                    <a:pt x="318009" y="47950"/>
                    <a:pt x="303712" y="35923"/>
                    <a:pt x="303712" y="35923"/>
                  </a:cubicBezTo>
                  <a:cubicBezTo>
                    <a:pt x="302623" y="32657"/>
                    <a:pt x="302596" y="28814"/>
                    <a:pt x="300446" y="26126"/>
                  </a:cubicBezTo>
                  <a:cubicBezTo>
                    <a:pt x="296973" y="21784"/>
                    <a:pt x="286315" y="17239"/>
                    <a:pt x="280852" y="16329"/>
                  </a:cubicBezTo>
                  <a:cubicBezTo>
                    <a:pt x="277631" y="15792"/>
                    <a:pt x="283574" y="13607"/>
                    <a:pt x="284118" y="13063"/>
                  </a:cubicBezTo>
                  <a:close/>
                </a:path>
              </a:pathLst>
            </a:cu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s-CZ"/>
            </a:p>
          </p:txBody>
        </p:sp>
        <p:sp>
          <p:nvSpPr>
            <p:cNvPr id="29" name="Volný tvar 28"/>
            <p:cNvSpPr/>
            <p:nvPr/>
          </p:nvSpPr>
          <p:spPr>
            <a:xfrm>
              <a:off x="8337369" y="4748349"/>
              <a:ext cx="130628" cy="277585"/>
            </a:xfrm>
            <a:custGeom>
              <a:avLst/>
              <a:gdLst>
                <a:gd name="connsiteX0" fmla="*/ 45720 w 130628"/>
                <a:gd name="connsiteY0" fmla="*/ 0 h 277585"/>
                <a:gd name="connsiteX1" fmla="*/ 0 w 130628"/>
                <a:gd name="connsiteY1" fmla="*/ 166551 h 277585"/>
                <a:gd name="connsiteX2" fmla="*/ 130628 w 130628"/>
                <a:gd name="connsiteY2" fmla="*/ 277585 h 2775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30628" h="277585">
                  <a:moveTo>
                    <a:pt x="45720" y="0"/>
                  </a:moveTo>
                  <a:lnTo>
                    <a:pt x="0" y="166551"/>
                  </a:lnTo>
                  <a:lnTo>
                    <a:pt x="130628" y="277585"/>
                  </a:lnTo>
                </a:path>
              </a:pathLst>
            </a:cu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s-CZ"/>
            </a:p>
          </p:txBody>
        </p:sp>
        <p:sp>
          <p:nvSpPr>
            <p:cNvPr id="30" name="Volný tvar 29"/>
            <p:cNvSpPr/>
            <p:nvPr/>
          </p:nvSpPr>
          <p:spPr>
            <a:xfrm>
              <a:off x="8174083" y="4914900"/>
              <a:ext cx="166551" cy="48986"/>
            </a:xfrm>
            <a:custGeom>
              <a:avLst/>
              <a:gdLst>
                <a:gd name="connsiteX0" fmla="*/ 166551 w 166551"/>
                <a:gd name="connsiteY0" fmla="*/ 0 h 48986"/>
                <a:gd name="connsiteX1" fmla="*/ 0 w 166551"/>
                <a:gd name="connsiteY1" fmla="*/ 48986 h 489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66551" h="48986">
                  <a:moveTo>
                    <a:pt x="166551" y="0"/>
                  </a:moveTo>
                  <a:lnTo>
                    <a:pt x="0" y="48986"/>
                  </a:lnTo>
                </a:path>
              </a:pathLst>
            </a:cu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s-CZ"/>
            </a:p>
          </p:txBody>
        </p:sp>
      </p:grpSp>
      <p:sp>
        <p:nvSpPr>
          <p:cNvPr id="31" name="Volný tvar 30"/>
          <p:cNvSpPr/>
          <p:nvPr/>
        </p:nvSpPr>
        <p:spPr>
          <a:xfrm>
            <a:off x="8441871" y="2482310"/>
            <a:ext cx="124098" cy="104503"/>
          </a:xfrm>
          <a:custGeom>
            <a:avLst/>
            <a:gdLst>
              <a:gd name="connsiteX0" fmla="*/ 0 w 124098"/>
              <a:gd name="connsiteY0" fmla="*/ 104503 h 104503"/>
              <a:gd name="connsiteX1" fmla="*/ 39189 w 124098"/>
              <a:gd name="connsiteY1" fmla="*/ 0 h 104503"/>
              <a:gd name="connsiteX2" fmla="*/ 124098 w 124098"/>
              <a:gd name="connsiteY2" fmla="*/ 3266 h 1045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24098" h="104503">
                <a:moveTo>
                  <a:pt x="0" y="104503"/>
                </a:moveTo>
                <a:lnTo>
                  <a:pt x="39189" y="0"/>
                </a:lnTo>
                <a:lnTo>
                  <a:pt x="124098" y="3266"/>
                </a:ln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32" name="Volný tvar 31"/>
          <p:cNvSpPr/>
          <p:nvPr/>
        </p:nvSpPr>
        <p:spPr>
          <a:xfrm>
            <a:off x="8265523" y="2831741"/>
            <a:ext cx="137160" cy="176349"/>
          </a:xfrm>
          <a:custGeom>
            <a:avLst/>
            <a:gdLst>
              <a:gd name="connsiteX0" fmla="*/ 0 w 137160"/>
              <a:gd name="connsiteY0" fmla="*/ 0 h 176349"/>
              <a:gd name="connsiteX1" fmla="*/ 22860 w 137160"/>
              <a:gd name="connsiteY1" fmla="*/ 173083 h 176349"/>
              <a:gd name="connsiteX2" fmla="*/ 137160 w 137160"/>
              <a:gd name="connsiteY2" fmla="*/ 176349 h 1763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37160" h="176349">
                <a:moveTo>
                  <a:pt x="0" y="0"/>
                </a:moveTo>
                <a:lnTo>
                  <a:pt x="22860" y="173083"/>
                </a:lnTo>
                <a:lnTo>
                  <a:pt x="137160" y="176349"/>
                </a:ln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33" name="Volný tvar 32"/>
          <p:cNvSpPr/>
          <p:nvPr/>
        </p:nvSpPr>
        <p:spPr>
          <a:xfrm>
            <a:off x="8115300" y="2531296"/>
            <a:ext cx="173083" cy="101237"/>
          </a:xfrm>
          <a:custGeom>
            <a:avLst/>
            <a:gdLst>
              <a:gd name="connsiteX0" fmla="*/ 173083 w 173083"/>
              <a:gd name="connsiteY0" fmla="*/ 101237 h 101237"/>
              <a:gd name="connsiteX1" fmla="*/ 124097 w 173083"/>
              <a:gd name="connsiteY1" fmla="*/ 0 h 101237"/>
              <a:gd name="connsiteX2" fmla="*/ 0 w 173083"/>
              <a:gd name="connsiteY2" fmla="*/ 0 h 1012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73083" h="101237">
                <a:moveTo>
                  <a:pt x="173083" y="101237"/>
                </a:moveTo>
                <a:lnTo>
                  <a:pt x="124097" y="0"/>
                </a:lnTo>
                <a:lnTo>
                  <a:pt x="0" y="0"/>
                </a:ln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35" name="TextovéPole 34"/>
          <p:cNvSpPr txBox="1"/>
          <p:nvPr/>
        </p:nvSpPr>
        <p:spPr>
          <a:xfrm>
            <a:off x="8048160" y="2379793"/>
            <a:ext cx="261610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600" dirty="0">
                <a:solidFill>
                  <a:srgbClr val="DC0000"/>
                </a:solidFill>
              </a:rPr>
              <a:t>33</a:t>
            </a:r>
          </a:p>
        </p:txBody>
      </p:sp>
      <p:sp>
        <p:nvSpPr>
          <p:cNvPr id="36" name="TextovéPole 35"/>
          <p:cNvSpPr txBox="1"/>
          <p:nvPr/>
        </p:nvSpPr>
        <p:spPr>
          <a:xfrm>
            <a:off x="8402683" y="2351221"/>
            <a:ext cx="261610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600" dirty="0">
                <a:solidFill>
                  <a:srgbClr val="DC0000"/>
                </a:solidFill>
              </a:rPr>
              <a:t>29</a:t>
            </a:r>
          </a:p>
        </p:txBody>
      </p:sp>
      <p:sp>
        <p:nvSpPr>
          <p:cNvPr id="37" name="TextovéPole 36"/>
          <p:cNvSpPr txBox="1"/>
          <p:nvPr/>
        </p:nvSpPr>
        <p:spPr>
          <a:xfrm>
            <a:off x="8234080" y="2868346"/>
            <a:ext cx="261610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600" dirty="0">
                <a:solidFill>
                  <a:srgbClr val="DC0000"/>
                </a:solidFill>
              </a:rPr>
              <a:t>38</a:t>
            </a:r>
          </a:p>
        </p:txBody>
      </p:sp>
    </p:spTree>
    <p:extLst>
      <p:ext uri="{BB962C8B-B14F-4D97-AF65-F5344CB8AC3E}">
        <p14:creationId xmlns:p14="http://schemas.microsoft.com/office/powerpoint/2010/main" val="33019969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2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2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250"/>
                            </p:stCondLst>
                            <p:childTnLst>
                              <p:par>
                                <p:cTn id="1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2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2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500"/>
                            </p:stCondLst>
                            <p:childTnLst>
                              <p:par>
                                <p:cTn id="2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2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7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7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7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2250"/>
                            </p:stCondLst>
                            <p:childTnLst>
                              <p:par>
                                <p:cTn id="49" presetID="63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3.7037E-7 L 1.03993 3.7037E-7 " pathEditMode="relative" rAng="0" ptsTypes="AA">
                                      <p:cBhvr>
                                        <p:cTn id="5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1997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24" grpId="0" animBg="1"/>
      <p:bldP spid="25" grpId="0" animBg="1"/>
      <p:bldP spid="26" grpId="0" animBg="1"/>
      <p:bldP spid="31" grpId="0" animBg="1"/>
      <p:bldP spid="32" grpId="0" animBg="1"/>
      <p:bldP spid="33" grpId="0" animBg="1"/>
      <p:bldP spid="35" grpId="0"/>
      <p:bldP spid="36" grpId="0"/>
      <p:bldP spid="37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Obdélník 15"/>
          <p:cNvSpPr/>
          <p:nvPr/>
        </p:nvSpPr>
        <p:spPr>
          <a:xfrm>
            <a:off x="233362" y="1583331"/>
            <a:ext cx="8605838" cy="92497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rgbClr val="DC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cs-CZ"/>
          </a:p>
        </p:txBody>
      </p:sp>
      <p:sp>
        <p:nvSpPr>
          <p:cNvPr id="17" name="Zástupný symbol pro obsah 1"/>
          <p:cNvSpPr>
            <a:spLocks noGrp="1"/>
          </p:cNvSpPr>
          <p:nvPr>
            <p:ph sz="half" idx="4294967295"/>
          </p:nvPr>
        </p:nvSpPr>
        <p:spPr>
          <a:xfrm>
            <a:off x="201613" y="1047565"/>
            <a:ext cx="8709025" cy="4675822"/>
          </a:xfrm>
          <a:prstGeom prst="rect">
            <a:avLst/>
          </a:prstGeom>
        </p:spPr>
        <p:txBody>
          <a:bodyPr>
            <a:noAutofit/>
          </a:bodyPr>
          <a:lstStyle/>
          <a:p>
            <a:pPr marL="2779713" indent="-2779713">
              <a:spcBef>
                <a:spcPct val="0"/>
              </a:spcBef>
              <a:buNone/>
              <a:defRPr/>
            </a:pPr>
            <a:r>
              <a:rPr lang="cs-CZ" sz="1800" b="1" dirty="0"/>
              <a:t>Název projektu</a:t>
            </a:r>
            <a:r>
              <a:rPr lang="en-US" sz="1800" b="1" dirty="0"/>
              <a:t>:	</a:t>
            </a:r>
            <a:r>
              <a:rPr lang="cs-CZ" sz="1800" cap="none" dirty="0"/>
              <a:t>Výzkum mezi návštěvníky turistických oblastí </a:t>
            </a:r>
            <a:r>
              <a:rPr lang="cs-CZ" sz="1800" dirty="0"/>
              <a:t>Zlínsk</a:t>
            </a:r>
            <a:r>
              <a:rPr lang="cs-CZ" sz="1800" cap="none" dirty="0"/>
              <a:t>ého kraje</a:t>
            </a:r>
          </a:p>
          <a:p>
            <a:pPr marL="2779713" indent="-2779713">
              <a:spcBef>
                <a:spcPct val="0"/>
              </a:spcBef>
              <a:buNone/>
              <a:defRPr/>
            </a:pPr>
            <a:endParaRPr lang="cs-CZ" sz="1800" dirty="0"/>
          </a:p>
          <a:p>
            <a:pPr marL="2779713" indent="-2779713">
              <a:spcBef>
                <a:spcPct val="0"/>
              </a:spcBef>
              <a:buNone/>
              <a:defRPr/>
            </a:pPr>
            <a:r>
              <a:rPr lang="cs-CZ" sz="1800" dirty="0"/>
              <a:t>Cíl projektu</a:t>
            </a:r>
            <a:r>
              <a:rPr lang="en-US" sz="1800" dirty="0"/>
              <a:t>:	</a:t>
            </a:r>
            <a:r>
              <a:rPr lang="cs-CZ" sz="1800" dirty="0"/>
              <a:t>Zmapovat jak se od sebe liší jednotlivé turistické oblasti (Zlínsko-</a:t>
            </a:r>
            <a:r>
              <a:rPr lang="cs-CZ" sz="1800" dirty="0" err="1"/>
              <a:t>Luhačovicko</a:t>
            </a:r>
            <a:r>
              <a:rPr lang="cs-CZ" sz="1800" dirty="0"/>
              <a:t>, Kroměřížsko, Slovácko, Valašsko) a jak se liší jejich návštěvníci. </a:t>
            </a:r>
          </a:p>
          <a:p>
            <a:pPr marL="2779713" indent="-2779713">
              <a:spcBef>
                <a:spcPct val="0"/>
              </a:spcBef>
              <a:buNone/>
              <a:defRPr/>
            </a:pPr>
            <a:endParaRPr lang="cs-CZ" sz="1800" dirty="0"/>
          </a:p>
          <a:p>
            <a:pPr marL="2779713" indent="-2779713">
              <a:spcBef>
                <a:spcPct val="0"/>
              </a:spcBef>
              <a:buFont typeface="Wingdings" pitchFamily="2" charset="2"/>
              <a:buNone/>
              <a:defRPr/>
            </a:pPr>
            <a:r>
              <a:rPr lang="en-US" sz="1800" dirty="0"/>
              <a:t>Region:	</a:t>
            </a:r>
            <a:r>
              <a:rPr lang="cs-CZ" sz="1800" dirty="0"/>
              <a:t>4 turistické oblasti (TO) Zlínského kraje (ZK) </a:t>
            </a:r>
          </a:p>
          <a:p>
            <a:pPr marL="2779713" indent="-2779713">
              <a:spcBef>
                <a:spcPct val="0"/>
              </a:spcBef>
              <a:buFont typeface="Wingdings" pitchFamily="2" charset="2"/>
              <a:buNone/>
              <a:defRPr/>
            </a:pPr>
            <a:r>
              <a:rPr lang="cs-CZ" sz="1800" dirty="0"/>
              <a:t>	9 turistických lokalit (TL): Zlín, Luhačovice, Kroměříž, Holešov, Uherské Hradiště, Uherský Brod, Buchlovice, Rožnov p. R., Velké Karlovice </a:t>
            </a:r>
          </a:p>
          <a:p>
            <a:pPr marL="2779713" indent="-2779713">
              <a:spcBef>
                <a:spcPct val="0"/>
              </a:spcBef>
              <a:buFont typeface="Wingdings" pitchFamily="2" charset="2"/>
              <a:buNone/>
              <a:defRPr/>
            </a:pPr>
            <a:r>
              <a:rPr lang="en-US" sz="1800" dirty="0" err="1"/>
              <a:t>Metod</a:t>
            </a:r>
            <a:r>
              <a:rPr lang="cs-CZ" sz="1800" dirty="0"/>
              <a:t>a</a:t>
            </a:r>
            <a:r>
              <a:rPr lang="en-US" sz="1800" dirty="0"/>
              <a:t>:	</a:t>
            </a:r>
            <a:r>
              <a:rPr lang="cs-CZ" sz="1800" dirty="0"/>
              <a:t>osobní rozhovory </a:t>
            </a:r>
            <a:endParaRPr lang="en-US" sz="1100" dirty="0"/>
          </a:p>
          <a:p>
            <a:pPr marL="2779713" indent="-2779713">
              <a:spcBef>
                <a:spcPct val="0"/>
              </a:spcBef>
              <a:buFont typeface="Wingdings" pitchFamily="2" charset="2"/>
              <a:buNone/>
              <a:defRPr/>
            </a:pPr>
            <a:r>
              <a:rPr lang="cs-CZ" sz="1800" dirty="0"/>
              <a:t>Cílová osoba:	návštěvník / turista dané turistické oblasti (50+ km)</a:t>
            </a:r>
          </a:p>
          <a:p>
            <a:pPr marL="2779713" indent="-2779713">
              <a:spcBef>
                <a:spcPct val="0"/>
              </a:spcBef>
              <a:buFont typeface="Wingdings" pitchFamily="2" charset="2"/>
              <a:buNone/>
              <a:defRPr/>
            </a:pPr>
            <a:r>
              <a:rPr lang="cs-CZ" sz="1800" dirty="0"/>
              <a:t>Velikost vzorku:	n = 1 605</a:t>
            </a:r>
          </a:p>
          <a:p>
            <a:pPr marL="2779713" indent="-2779713">
              <a:spcBef>
                <a:spcPct val="0"/>
              </a:spcBef>
              <a:buFont typeface="Wingdings" pitchFamily="2" charset="2"/>
              <a:buNone/>
              <a:defRPr/>
            </a:pPr>
            <a:r>
              <a:rPr lang="cs-CZ" sz="1800" dirty="0"/>
              <a:t>Termín sběru dat:	červenec-srpen 2022</a:t>
            </a:r>
          </a:p>
          <a:p>
            <a:pPr marL="2779713" indent="-2779713">
              <a:spcBef>
                <a:spcPct val="0"/>
              </a:spcBef>
              <a:buFont typeface="Wingdings" pitchFamily="2" charset="2"/>
              <a:buNone/>
              <a:defRPr/>
            </a:pPr>
            <a:r>
              <a:rPr lang="cs-CZ" sz="1800" dirty="0"/>
              <a:t>	září-říjen 2022</a:t>
            </a:r>
            <a:endParaRPr lang="en-US" sz="1800" dirty="0"/>
          </a:p>
        </p:txBody>
      </p:sp>
      <p:sp>
        <p:nvSpPr>
          <p:cNvPr id="2" name="Obdélník 1">
            <a:extLst>
              <a:ext uri="{FF2B5EF4-FFF2-40B4-BE49-F238E27FC236}">
                <a16:creationId xmlns:a16="http://schemas.microsoft.com/office/drawing/2014/main" id="{7684F565-3D9C-4D0C-B1ED-6EB9AA2C9FA6}"/>
              </a:ext>
            </a:extLst>
          </p:cNvPr>
          <p:cNvSpPr/>
          <p:nvPr/>
        </p:nvSpPr>
        <p:spPr>
          <a:xfrm>
            <a:off x="0" y="11113"/>
            <a:ext cx="9144000" cy="95408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cxnSp>
        <p:nvCxnSpPr>
          <p:cNvPr id="4" name="Přímá spojnice 3"/>
          <p:cNvCxnSpPr/>
          <p:nvPr/>
        </p:nvCxnSpPr>
        <p:spPr>
          <a:xfrm>
            <a:off x="-2" y="5954166"/>
            <a:ext cx="9144002" cy="0"/>
          </a:xfrm>
          <a:prstGeom prst="line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Obdélník 8"/>
          <p:cNvSpPr/>
          <p:nvPr/>
        </p:nvSpPr>
        <p:spPr>
          <a:xfrm>
            <a:off x="2794958" y="5944198"/>
            <a:ext cx="6349042" cy="915741"/>
          </a:xfrm>
          <a:prstGeom prst="rect">
            <a:avLst/>
          </a:prstGeom>
          <a:gradFill flip="none" rotWithShape="1">
            <a:gsLst>
              <a:gs pos="0">
                <a:schemeClr val="tx1">
                  <a:lumMod val="95000"/>
                  <a:lumOff val="5000"/>
                </a:schemeClr>
              </a:gs>
              <a:gs pos="100000">
                <a:schemeClr val="tx1">
                  <a:lumMod val="85000"/>
                  <a:lumOff val="15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0" name="Obdélník 9"/>
          <p:cNvSpPr/>
          <p:nvPr/>
        </p:nvSpPr>
        <p:spPr>
          <a:xfrm>
            <a:off x="-2" y="5944197"/>
            <a:ext cx="2794960" cy="915741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cxnSp>
        <p:nvCxnSpPr>
          <p:cNvPr id="3" name="Přímá spojnice 2"/>
          <p:cNvCxnSpPr/>
          <p:nvPr/>
        </p:nvCxnSpPr>
        <p:spPr>
          <a:xfrm>
            <a:off x="2794958" y="5944198"/>
            <a:ext cx="0" cy="915742"/>
          </a:xfrm>
          <a:prstGeom prst="line">
            <a:avLst/>
          </a:prstGeom>
          <a:ln w="57150">
            <a:solidFill>
              <a:srgbClr val="DC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Nadpis 2"/>
          <p:cNvSpPr txBox="1">
            <a:spLocks/>
          </p:cNvSpPr>
          <p:nvPr/>
        </p:nvSpPr>
        <p:spPr>
          <a:xfrm>
            <a:off x="2794958" y="5954167"/>
            <a:ext cx="5469149" cy="9057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75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cs-CZ" altLang="cs-CZ" b="1" dirty="0">
                <a:solidFill>
                  <a:schemeClr val="bg1"/>
                </a:solidFill>
              </a:rPr>
              <a:t>Základní parametry výzkumu</a:t>
            </a:r>
            <a:endParaRPr lang="en-US" altLang="cs-CZ" b="1" dirty="0">
              <a:solidFill>
                <a:schemeClr val="bg1"/>
              </a:solidFill>
            </a:endParaRPr>
          </a:p>
        </p:txBody>
      </p:sp>
      <p:pic>
        <p:nvPicPr>
          <p:cNvPr id="11" name="Picture 4" descr="C:\Users\Ladislav Klika\AppData\Local\Microsoft\Windows\Temporary Internet Files\Content.Outlook\5GBJ3LF5\Logo Mind Bridge popis.tif"/>
          <p:cNvPicPr>
            <a:picLocks noChangeAspect="1" noChangeArrowheads="1"/>
          </p:cNvPicPr>
          <p:nvPr/>
        </p:nvPicPr>
        <p:blipFill>
          <a:blip r:embed="rId2" cstate="print"/>
          <a:srcRect l="841" r="9946"/>
          <a:stretch>
            <a:fillRect/>
          </a:stretch>
        </p:blipFill>
        <p:spPr bwMode="auto">
          <a:xfrm>
            <a:off x="8342191" y="6099453"/>
            <a:ext cx="681038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6" name="TextovéPole 65"/>
          <p:cNvSpPr txBox="1"/>
          <p:nvPr/>
        </p:nvSpPr>
        <p:spPr>
          <a:xfrm>
            <a:off x="-36629" y="6575911"/>
            <a:ext cx="316112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fld id="{9EED3D73-354E-4515-B7AC-77E35537A977}" type="slidenum">
              <a:rPr lang="cs-CZ" sz="1000" smtClean="0">
                <a:solidFill>
                  <a:schemeClr val="bg1">
                    <a:lumMod val="75000"/>
                  </a:schemeClr>
                </a:solidFill>
              </a:rPr>
              <a:pPr/>
              <a:t>3</a:t>
            </a:fld>
            <a:endParaRPr lang="cs-CZ" sz="10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19" name="TextovéPole 18"/>
          <p:cNvSpPr txBox="1"/>
          <p:nvPr/>
        </p:nvSpPr>
        <p:spPr>
          <a:xfrm>
            <a:off x="-231313" y="553189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cs-CZ" dirty="0"/>
          </a:p>
        </p:txBody>
      </p:sp>
      <p:sp>
        <p:nvSpPr>
          <p:cNvPr id="18" name="Nadpis 2"/>
          <p:cNvSpPr>
            <a:spLocks noGrp="1"/>
          </p:cNvSpPr>
          <p:nvPr>
            <p:ph type="title"/>
          </p:nvPr>
        </p:nvSpPr>
        <p:spPr>
          <a:xfrm>
            <a:off x="190500" y="11113"/>
            <a:ext cx="8905875" cy="760412"/>
          </a:xfrm>
        </p:spPr>
        <p:txBody>
          <a:bodyPr>
            <a:normAutofit/>
          </a:bodyPr>
          <a:lstStyle/>
          <a:p>
            <a:pPr algn="r"/>
            <a:r>
              <a:rPr lang="cs-CZ" sz="32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Parametry projektu</a:t>
            </a:r>
            <a:endParaRPr lang="en-US" sz="32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5" name="TextovéPole 4">
            <a:extLst>
              <a:ext uri="{FF2B5EF4-FFF2-40B4-BE49-F238E27FC236}">
                <a16:creationId xmlns:a16="http://schemas.microsoft.com/office/drawing/2014/main" id="{CB0CDC42-0CA4-3CEE-E5C3-44B0D6065B89}"/>
              </a:ext>
            </a:extLst>
          </p:cNvPr>
          <p:cNvSpPr txBox="1"/>
          <p:nvPr/>
        </p:nvSpPr>
        <p:spPr bwMode="auto">
          <a:xfrm>
            <a:off x="-1" y="6167197"/>
            <a:ext cx="2794959" cy="430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eaLnBrk="0" hangingPunct="0">
              <a:defRPr/>
            </a:pPr>
            <a:r>
              <a:rPr lang="cs-CZ" sz="1100" dirty="0">
                <a:solidFill>
                  <a:schemeClr val="bg1">
                    <a:lumMod val="65000"/>
                  </a:schemeClr>
                </a:solidFill>
              </a:rPr>
              <a:t>%, n = 1 605, návštěvnici  Zlínského kraje, </a:t>
            </a:r>
            <a:br>
              <a:rPr lang="cs-CZ" sz="1100" dirty="0">
                <a:solidFill>
                  <a:schemeClr val="bg1">
                    <a:lumMod val="65000"/>
                  </a:schemeClr>
                </a:solidFill>
              </a:rPr>
            </a:br>
            <a:r>
              <a:rPr lang="cs-CZ" sz="1100" dirty="0">
                <a:solidFill>
                  <a:schemeClr val="bg1">
                    <a:lumMod val="65000"/>
                  </a:schemeClr>
                </a:solidFill>
              </a:rPr>
              <a:t>VII-X/20222</a:t>
            </a:r>
          </a:p>
        </p:txBody>
      </p:sp>
      <p:sp>
        <p:nvSpPr>
          <p:cNvPr id="7" name="TextovéPole 6">
            <a:extLst>
              <a:ext uri="{FF2B5EF4-FFF2-40B4-BE49-F238E27FC236}">
                <a16:creationId xmlns:a16="http://schemas.microsoft.com/office/drawing/2014/main" id="{9713C161-BA2E-F37C-53DB-2BEA740DA2B2}"/>
              </a:ext>
            </a:extLst>
          </p:cNvPr>
          <p:cNvSpPr txBox="1"/>
          <p:nvPr/>
        </p:nvSpPr>
        <p:spPr>
          <a:xfrm>
            <a:off x="190500" y="5302805"/>
            <a:ext cx="6349043" cy="67646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cs-CZ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Tato analýza byla vytvořena v rámci projektu „Východní Morava – opravdová dovolená“ realizovaného za přispění prostředků státního rozpočtu České republiky z programu Ministerstva pro místní rozvoj.</a:t>
            </a:r>
          </a:p>
        </p:txBody>
      </p:sp>
      <p:pic>
        <p:nvPicPr>
          <p:cNvPr id="8" name="Obrázek 7">
            <a:extLst>
              <a:ext uri="{FF2B5EF4-FFF2-40B4-BE49-F238E27FC236}">
                <a16:creationId xmlns:a16="http://schemas.microsoft.com/office/drawing/2014/main" id="{9CA5605B-F43C-8DF3-4DD4-A76D6AE2E55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76884" y="5415848"/>
            <a:ext cx="2096413" cy="452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05468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uiExpand="1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délník 5">
            <a:extLst>
              <a:ext uri="{FF2B5EF4-FFF2-40B4-BE49-F238E27FC236}">
                <a16:creationId xmlns:a16="http://schemas.microsoft.com/office/drawing/2014/main" id="{E55AB9C3-1549-49B6-9098-9E956B7FED6E}"/>
              </a:ext>
            </a:extLst>
          </p:cNvPr>
          <p:cNvSpPr/>
          <p:nvPr/>
        </p:nvSpPr>
        <p:spPr>
          <a:xfrm>
            <a:off x="-26723" y="-212655"/>
            <a:ext cx="9253271" cy="7776429"/>
          </a:xfrm>
          <a:prstGeom prst="rect">
            <a:avLst/>
          </a:prstGeom>
          <a:solidFill>
            <a:schemeClr val="tx1">
              <a:lumMod val="75000"/>
              <a:lumOff val="25000"/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/>
            </a:pPr>
            <a:endParaRPr lang="cs-CZ" sz="1800" cap="none" dirty="0">
              <a:solidFill>
                <a:schemeClr val="bg1"/>
              </a:solidFill>
            </a:endParaRPr>
          </a:p>
        </p:txBody>
      </p:sp>
      <p:cxnSp>
        <p:nvCxnSpPr>
          <p:cNvPr id="34" name="Přímá spojnice 33"/>
          <p:cNvCxnSpPr/>
          <p:nvPr/>
        </p:nvCxnSpPr>
        <p:spPr>
          <a:xfrm>
            <a:off x="-264" y="2042338"/>
            <a:ext cx="8932863" cy="0"/>
          </a:xfrm>
          <a:prstGeom prst="line">
            <a:avLst/>
          </a:prstGeom>
          <a:ln w="57150">
            <a:solidFill>
              <a:srgbClr val="DC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Obdélník 16"/>
          <p:cNvSpPr/>
          <p:nvPr/>
        </p:nvSpPr>
        <p:spPr>
          <a:xfrm>
            <a:off x="0" y="1528074"/>
            <a:ext cx="8932600" cy="495300"/>
          </a:xfrm>
          <a:prstGeom prst="rect">
            <a:avLst/>
          </a:prstGeom>
          <a:solidFill>
            <a:schemeClr val="bg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cs-CZ"/>
          </a:p>
        </p:txBody>
      </p:sp>
      <p:sp>
        <p:nvSpPr>
          <p:cNvPr id="18" name="TextovéPole 17"/>
          <p:cNvSpPr txBox="1"/>
          <p:nvPr/>
        </p:nvSpPr>
        <p:spPr bwMode="auto">
          <a:xfrm>
            <a:off x="625475" y="1508452"/>
            <a:ext cx="8307124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eaLnBrk="0" hangingPunct="0">
              <a:defRPr/>
            </a:pPr>
            <a:r>
              <a:rPr lang="cs-CZ" sz="2800" cap="none" dirty="0"/>
              <a:t>Jaký je návštěvník Východní Moravy?         </a:t>
            </a:r>
          </a:p>
        </p:txBody>
      </p:sp>
      <p:sp>
        <p:nvSpPr>
          <p:cNvPr id="9" name="Obdélník 8"/>
          <p:cNvSpPr/>
          <p:nvPr/>
        </p:nvSpPr>
        <p:spPr>
          <a:xfrm>
            <a:off x="-578749" y="2023374"/>
            <a:ext cx="552027" cy="45719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cs-CZ"/>
          </a:p>
        </p:txBody>
      </p:sp>
      <p:grpSp>
        <p:nvGrpSpPr>
          <p:cNvPr id="12" name="Skupina 11"/>
          <p:cNvGrpSpPr/>
          <p:nvPr/>
        </p:nvGrpSpPr>
        <p:grpSpPr>
          <a:xfrm>
            <a:off x="7900453" y="2293416"/>
            <a:ext cx="738668" cy="1513079"/>
            <a:chOff x="7888540" y="2291256"/>
            <a:chExt cx="738668" cy="1513079"/>
          </a:xfrm>
        </p:grpSpPr>
        <p:sp>
          <p:nvSpPr>
            <p:cNvPr id="13" name="Volný tvar 12"/>
            <p:cNvSpPr/>
            <p:nvPr/>
          </p:nvSpPr>
          <p:spPr>
            <a:xfrm>
              <a:off x="7992787" y="2389547"/>
              <a:ext cx="610593" cy="801216"/>
            </a:xfrm>
            <a:custGeom>
              <a:avLst/>
              <a:gdLst>
                <a:gd name="connsiteX0" fmla="*/ 59570 w 610593"/>
                <a:gd name="connsiteY0" fmla="*/ 0 h 801216"/>
                <a:gd name="connsiteX1" fmla="*/ 0 w 610593"/>
                <a:gd name="connsiteY1" fmla="*/ 771431 h 801216"/>
                <a:gd name="connsiteX2" fmla="*/ 559958 w 610593"/>
                <a:gd name="connsiteY2" fmla="*/ 801216 h 801216"/>
                <a:gd name="connsiteX3" fmla="*/ 610593 w 610593"/>
                <a:gd name="connsiteY3" fmla="*/ 5957 h 801216"/>
                <a:gd name="connsiteX4" fmla="*/ 59570 w 610593"/>
                <a:gd name="connsiteY4" fmla="*/ 0 h 8012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10593" h="801216">
                  <a:moveTo>
                    <a:pt x="59570" y="0"/>
                  </a:moveTo>
                  <a:lnTo>
                    <a:pt x="0" y="771431"/>
                  </a:lnTo>
                  <a:lnTo>
                    <a:pt x="559958" y="801216"/>
                  </a:lnTo>
                  <a:lnTo>
                    <a:pt x="610593" y="5957"/>
                  </a:lnTo>
                  <a:lnTo>
                    <a:pt x="59570" y="0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s-CZ"/>
            </a:p>
          </p:txBody>
        </p:sp>
        <p:sp>
          <p:nvSpPr>
            <p:cNvPr id="14" name="Volný tvar 13"/>
            <p:cNvSpPr/>
            <p:nvPr/>
          </p:nvSpPr>
          <p:spPr>
            <a:xfrm>
              <a:off x="8043422" y="2291256"/>
              <a:ext cx="583786" cy="86377"/>
            </a:xfrm>
            <a:custGeom>
              <a:avLst/>
              <a:gdLst>
                <a:gd name="connsiteX0" fmla="*/ 0 w 583786"/>
                <a:gd name="connsiteY0" fmla="*/ 74463 h 86377"/>
                <a:gd name="connsiteX1" fmla="*/ 5957 w 583786"/>
                <a:gd name="connsiteY1" fmla="*/ 0 h 86377"/>
                <a:gd name="connsiteX2" fmla="*/ 583786 w 583786"/>
                <a:gd name="connsiteY2" fmla="*/ 8935 h 86377"/>
                <a:gd name="connsiteX3" fmla="*/ 580807 w 583786"/>
                <a:gd name="connsiteY3" fmla="*/ 86377 h 86377"/>
                <a:gd name="connsiteX4" fmla="*/ 0 w 583786"/>
                <a:gd name="connsiteY4" fmla="*/ 74463 h 863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83786" h="86377">
                  <a:moveTo>
                    <a:pt x="0" y="74463"/>
                  </a:moveTo>
                  <a:lnTo>
                    <a:pt x="5957" y="0"/>
                  </a:lnTo>
                  <a:lnTo>
                    <a:pt x="583786" y="8935"/>
                  </a:lnTo>
                  <a:lnTo>
                    <a:pt x="580807" y="86377"/>
                  </a:lnTo>
                  <a:lnTo>
                    <a:pt x="0" y="74463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19050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s-CZ"/>
            </a:p>
          </p:txBody>
        </p:sp>
        <p:sp>
          <p:nvSpPr>
            <p:cNvPr id="15" name="Volný tvar 14"/>
            <p:cNvSpPr/>
            <p:nvPr/>
          </p:nvSpPr>
          <p:spPr>
            <a:xfrm>
              <a:off x="7986830" y="3184808"/>
              <a:ext cx="565915" cy="29785"/>
            </a:xfrm>
            <a:custGeom>
              <a:avLst/>
              <a:gdLst>
                <a:gd name="connsiteX0" fmla="*/ 0 w 565915"/>
                <a:gd name="connsiteY0" fmla="*/ 0 h 29785"/>
                <a:gd name="connsiteX1" fmla="*/ 565915 w 565915"/>
                <a:gd name="connsiteY1" fmla="*/ 29785 h 297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565915" h="29785">
                  <a:moveTo>
                    <a:pt x="0" y="0"/>
                  </a:moveTo>
                  <a:lnTo>
                    <a:pt x="565915" y="29785"/>
                  </a:lnTo>
                </a:path>
              </a:pathLst>
            </a:custGeom>
            <a:noFill/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s-CZ"/>
            </a:p>
          </p:txBody>
        </p:sp>
        <p:sp>
          <p:nvSpPr>
            <p:cNvPr id="16" name="Volný tvar 15"/>
            <p:cNvSpPr/>
            <p:nvPr/>
          </p:nvSpPr>
          <p:spPr>
            <a:xfrm>
              <a:off x="7888540" y="3193742"/>
              <a:ext cx="142968" cy="536130"/>
            </a:xfrm>
            <a:custGeom>
              <a:avLst/>
              <a:gdLst>
                <a:gd name="connsiteX0" fmla="*/ 0 w 142968"/>
                <a:gd name="connsiteY0" fmla="*/ 536130 h 536130"/>
                <a:gd name="connsiteX1" fmla="*/ 142968 w 142968"/>
                <a:gd name="connsiteY1" fmla="*/ 0 h 5361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42968" h="536130">
                  <a:moveTo>
                    <a:pt x="0" y="536130"/>
                  </a:moveTo>
                  <a:lnTo>
                    <a:pt x="142968" y="0"/>
                  </a:lnTo>
                </a:path>
              </a:pathLst>
            </a:custGeom>
            <a:noFill/>
            <a:ln>
              <a:solidFill>
                <a:schemeClr val="bg1">
                  <a:lumMod val="9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s-CZ"/>
            </a:p>
          </p:txBody>
        </p:sp>
        <p:sp>
          <p:nvSpPr>
            <p:cNvPr id="19" name="Volný tvar 18"/>
            <p:cNvSpPr/>
            <p:nvPr/>
          </p:nvSpPr>
          <p:spPr>
            <a:xfrm>
              <a:off x="8519982" y="3211613"/>
              <a:ext cx="59570" cy="592722"/>
            </a:xfrm>
            <a:custGeom>
              <a:avLst/>
              <a:gdLst>
                <a:gd name="connsiteX0" fmla="*/ 59570 w 59570"/>
                <a:gd name="connsiteY0" fmla="*/ 592722 h 592722"/>
                <a:gd name="connsiteX1" fmla="*/ 0 w 59570"/>
                <a:gd name="connsiteY1" fmla="*/ 0 h 5927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59570" h="592722">
                  <a:moveTo>
                    <a:pt x="59570" y="592722"/>
                  </a:moveTo>
                  <a:lnTo>
                    <a:pt x="0" y="0"/>
                  </a:lnTo>
                </a:path>
              </a:pathLst>
            </a:custGeom>
            <a:noFill/>
            <a:ln>
              <a:solidFill>
                <a:schemeClr val="bg1">
                  <a:lumMod val="9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s-CZ"/>
            </a:p>
          </p:txBody>
        </p:sp>
        <p:sp>
          <p:nvSpPr>
            <p:cNvPr id="20" name="Volný tvar 19"/>
            <p:cNvSpPr/>
            <p:nvPr/>
          </p:nvSpPr>
          <p:spPr>
            <a:xfrm>
              <a:off x="8365100" y="3208634"/>
              <a:ext cx="5957" cy="282958"/>
            </a:xfrm>
            <a:custGeom>
              <a:avLst/>
              <a:gdLst>
                <a:gd name="connsiteX0" fmla="*/ 5957 w 5957"/>
                <a:gd name="connsiteY0" fmla="*/ 282958 h 282958"/>
                <a:gd name="connsiteX1" fmla="*/ 0 w 5957"/>
                <a:gd name="connsiteY1" fmla="*/ 0 h 2829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5957" h="282958">
                  <a:moveTo>
                    <a:pt x="5957" y="282958"/>
                  </a:moveTo>
                  <a:lnTo>
                    <a:pt x="0" y="0"/>
                  </a:lnTo>
                </a:path>
              </a:pathLst>
            </a:custGeom>
            <a:noFill/>
            <a:ln>
              <a:solidFill>
                <a:schemeClr val="bg1">
                  <a:lumMod val="9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s-CZ"/>
            </a:p>
          </p:txBody>
        </p:sp>
        <p:sp>
          <p:nvSpPr>
            <p:cNvPr id="21" name="Volný tvar 20"/>
            <p:cNvSpPr/>
            <p:nvPr/>
          </p:nvSpPr>
          <p:spPr>
            <a:xfrm>
              <a:off x="7983852" y="3206153"/>
              <a:ext cx="565915" cy="29785"/>
            </a:xfrm>
            <a:custGeom>
              <a:avLst/>
              <a:gdLst>
                <a:gd name="connsiteX0" fmla="*/ 0 w 565915"/>
                <a:gd name="connsiteY0" fmla="*/ 0 h 29785"/>
                <a:gd name="connsiteX1" fmla="*/ 565915 w 565915"/>
                <a:gd name="connsiteY1" fmla="*/ 29785 h 297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565915" h="29785">
                  <a:moveTo>
                    <a:pt x="0" y="0"/>
                  </a:moveTo>
                  <a:lnTo>
                    <a:pt x="565915" y="29785"/>
                  </a:lnTo>
                </a:path>
              </a:pathLst>
            </a:custGeom>
            <a:noFill/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s-CZ"/>
            </a:p>
          </p:txBody>
        </p:sp>
        <p:sp>
          <p:nvSpPr>
            <p:cNvPr id="22" name="Zaoblený obdélník 21"/>
            <p:cNvSpPr/>
            <p:nvPr/>
          </p:nvSpPr>
          <p:spPr>
            <a:xfrm>
              <a:off x="7997951" y="3190184"/>
              <a:ext cx="72000" cy="45719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s-CZ"/>
            </a:p>
          </p:txBody>
        </p:sp>
        <p:sp>
          <p:nvSpPr>
            <p:cNvPr id="23" name="Zaoblený obdélník 22"/>
            <p:cNvSpPr/>
            <p:nvPr/>
          </p:nvSpPr>
          <p:spPr>
            <a:xfrm>
              <a:off x="8473005" y="3231176"/>
              <a:ext cx="72000" cy="45719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s-CZ"/>
            </a:p>
          </p:txBody>
        </p:sp>
      </p:grpSp>
      <p:sp>
        <p:nvSpPr>
          <p:cNvPr id="24" name="Volný tvar 23"/>
          <p:cNvSpPr/>
          <p:nvPr/>
        </p:nvSpPr>
        <p:spPr>
          <a:xfrm>
            <a:off x="8172450" y="2546876"/>
            <a:ext cx="197644" cy="228600"/>
          </a:xfrm>
          <a:custGeom>
            <a:avLst/>
            <a:gdLst>
              <a:gd name="connsiteX0" fmla="*/ 197644 w 197644"/>
              <a:gd name="connsiteY0" fmla="*/ 0 h 228600"/>
              <a:gd name="connsiteX1" fmla="*/ 138112 w 197644"/>
              <a:gd name="connsiteY1" fmla="*/ 4762 h 228600"/>
              <a:gd name="connsiteX2" fmla="*/ 76200 w 197644"/>
              <a:gd name="connsiteY2" fmla="*/ 42862 h 228600"/>
              <a:gd name="connsiteX3" fmla="*/ 35719 w 197644"/>
              <a:gd name="connsiteY3" fmla="*/ 76200 h 228600"/>
              <a:gd name="connsiteX4" fmla="*/ 0 w 197644"/>
              <a:gd name="connsiteY4" fmla="*/ 126206 h 228600"/>
              <a:gd name="connsiteX5" fmla="*/ 0 w 197644"/>
              <a:gd name="connsiteY5" fmla="*/ 173831 h 228600"/>
              <a:gd name="connsiteX6" fmla="*/ 7144 w 197644"/>
              <a:gd name="connsiteY6" fmla="*/ 228600 h 228600"/>
              <a:gd name="connsiteX7" fmla="*/ 161925 w 197644"/>
              <a:gd name="connsiteY7" fmla="*/ 176212 h 228600"/>
              <a:gd name="connsiteX8" fmla="*/ 197644 w 197644"/>
              <a:gd name="connsiteY8" fmla="*/ 0 h 228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97644" h="228600">
                <a:moveTo>
                  <a:pt x="197644" y="0"/>
                </a:moveTo>
                <a:lnTo>
                  <a:pt x="138112" y="4762"/>
                </a:lnTo>
                <a:lnTo>
                  <a:pt x="76200" y="42862"/>
                </a:lnTo>
                <a:lnTo>
                  <a:pt x="35719" y="76200"/>
                </a:lnTo>
                <a:lnTo>
                  <a:pt x="0" y="126206"/>
                </a:lnTo>
                <a:lnTo>
                  <a:pt x="0" y="173831"/>
                </a:lnTo>
                <a:lnTo>
                  <a:pt x="7144" y="228600"/>
                </a:lnTo>
                <a:lnTo>
                  <a:pt x="161925" y="176212"/>
                </a:lnTo>
                <a:lnTo>
                  <a:pt x="197644" y="0"/>
                </a:lnTo>
                <a:close/>
              </a:path>
            </a:pathLst>
          </a:custGeom>
          <a:solidFill>
            <a:srgbClr val="DC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5" name="Volný tvar 24"/>
          <p:cNvSpPr/>
          <p:nvPr/>
        </p:nvSpPr>
        <p:spPr>
          <a:xfrm>
            <a:off x="8343900" y="2546876"/>
            <a:ext cx="159544" cy="285750"/>
          </a:xfrm>
          <a:custGeom>
            <a:avLst/>
            <a:gdLst>
              <a:gd name="connsiteX0" fmla="*/ 0 w 159544"/>
              <a:gd name="connsiteY0" fmla="*/ 176212 h 285750"/>
              <a:gd name="connsiteX1" fmla="*/ 121444 w 159544"/>
              <a:gd name="connsiteY1" fmla="*/ 285750 h 285750"/>
              <a:gd name="connsiteX2" fmla="*/ 147638 w 159544"/>
              <a:gd name="connsiteY2" fmla="*/ 238125 h 285750"/>
              <a:gd name="connsiteX3" fmla="*/ 154781 w 159544"/>
              <a:gd name="connsiteY3" fmla="*/ 157162 h 285750"/>
              <a:gd name="connsiteX4" fmla="*/ 159544 w 159544"/>
              <a:gd name="connsiteY4" fmla="*/ 83344 h 285750"/>
              <a:gd name="connsiteX5" fmla="*/ 135731 w 159544"/>
              <a:gd name="connsiteY5" fmla="*/ 40481 h 285750"/>
              <a:gd name="connsiteX6" fmla="*/ 102394 w 159544"/>
              <a:gd name="connsiteY6" fmla="*/ 9525 h 285750"/>
              <a:gd name="connsiteX7" fmla="*/ 35719 w 159544"/>
              <a:gd name="connsiteY7" fmla="*/ 0 h 285750"/>
              <a:gd name="connsiteX8" fmla="*/ 0 w 159544"/>
              <a:gd name="connsiteY8" fmla="*/ 176212 h 285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59544" h="285750">
                <a:moveTo>
                  <a:pt x="0" y="176212"/>
                </a:moveTo>
                <a:lnTo>
                  <a:pt x="121444" y="285750"/>
                </a:lnTo>
                <a:lnTo>
                  <a:pt x="147638" y="238125"/>
                </a:lnTo>
                <a:lnTo>
                  <a:pt x="154781" y="157162"/>
                </a:lnTo>
                <a:lnTo>
                  <a:pt x="159544" y="83344"/>
                </a:lnTo>
                <a:lnTo>
                  <a:pt x="135731" y="40481"/>
                </a:lnTo>
                <a:lnTo>
                  <a:pt x="102394" y="9525"/>
                </a:lnTo>
                <a:lnTo>
                  <a:pt x="35719" y="0"/>
                </a:lnTo>
                <a:lnTo>
                  <a:pt x="0" y="176212"/>
                </a:lnTo>
                <a:close/>
              </a:path>
            </a:pathLst>
          </a:cu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6" name="Volný tvar 25"/>
          <p:cNvSpPr/>
          <p:nvPr/>
        </p:nvSpPr>
        <p:spPr>
          <a:xfrm>
            <a:off x="8174831" y="2723088"/>
            <a:ext cx="290513" cy="159544"/>
          </a:xfrm>
          <a:custGeom>
            <a:avLst/>
            <a:gdLst>
              <a:gd name="connsiteX0" fmla="*/ 0 w 290513"/>
              <a:gd name="connsiteY0" fmla="*/ 64294 h 159544"/>
              <a:gd name="connsiteX1" fmla="*/ 40482 w 290513"/>
              <a:gd name="connsiteY1" fmla="*/ 123825 h 159544"/>
              <a:gd name="connsiteX2" fmla="*/ 76200 w 290513"/>
              <a:gd name="connsiteY2" fmla="*/ 145257 h 159544"/>
              <a:gd name="connsiteX3" fmla="*/ 128588 w 290513"/>
              <a:gd name="connsiteY3" fmla="*/ 159544 h 159544"/>
              <a:gd name="connsiteX4" fmla="*/ 240507 w 290513"/>
              <a:gd name="connsiteY4" fmla="*/ 159544 h 159544"/>
              <a:gd name="connsiteX5" fmla="*/ 283369 w 290513"/>
              <a:gd name="connsiteY5" fmla="*/ 126207 h 159544"/>
              <a:gd name="connsiteX6" fmla="*/ 290513 w 290513"/>
              <a:gd name="connsiteY6" fmla="*/ 111919 h 159544"/>
              <a:gd name="connsiteX7" fmla="*/ 171450 w 290513"/>
              <a:gd name="connsiteY7" fmla="*/ 7144 h 159544"/>
              <a:gd name="connsiteX8" fmla="*/ 150019 w 290513"/>
              <a:gd name="connsiteY8" fmla="*/ 0 h 159544"/>
              <a:gd name="connsiteX9" fmla="*/ 0 w 290513"/>
              <a:gd name="connsiteY9" fmla="*/ 64294 h 1595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90513" h="159544">
                <a:moveTo>
                  <a:pt x="0" y="64294"/>
                </a:moveTo>
                <a:lnTo>
                  <a:pt x="40482" y="123825"/>
                </a:lnTo>
                <a:lnTo>
                  <a:pt x="76200" y="145257"/>
                </a:lnTo>
                <a:lnTo>
                  <a:pt x="128588" y="159544"/>
                </a:lnTo>
                <a:lnTo>
                  <a:pt x="240507" y="159544"/>
                </a:lnTo>
                <a:lnTo>
                  <a:pt x="283369" y="126207"/>
                </a:lnTo>
                <a:lnTo>
                  <a:pt x="290513" y="111919"/>
                </a:lnTo>
                <a:lnTo>
                  <a:pt x="171450" y="7144"/>
                </a:lnTo>
                <a:lnTo>
                  <a:pt x="150019" y="0"/>
                </a:lnTo>
                <a:lnTo>
                  <a:pt x="0" y="64294"/>
                </a:lnTo>
                <a:close/>
              </a:path>
            </a:pathLst>
          </a:custGeom>
          <a:pattFill prst="wdUpDiag">
            <a:fgClr>
              <a:schemeClr val="accent6">
                <a:lumMod val="75000"/>
              </a:schemeClr>
            </a:fgClr>
            <a:bgClr>
              <a:schemeClr val="bg1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grpSp>
        <p:nvGrpSpPr>
          <p:cNvPr id="27" name="Skupina 26"/>
          <p:cNvGrpSpPr/>
          <p:nvPr/>
        </p:nvGrpSpPr>
        <p:grpSpPr>
          <a:xfrm>
            <a:off x="8167551" y="2547624"/>
            <a:ext cx="333103" cy="336369"/>
            <a:chOff x="8167551" y="4741817"/>
            <a:chExt cx="333103" cy="336369"/>
          </a:xfrm>
        </p:grpSpPr>
        <p:sp>
          <p:nvSpPr>
            <p:cNvPr id="28" name="Volný tvar 27"/>
            <p:cNvSpPr/>
            <p:nvPr/>
          </p:nvSpPr>
          <p:spPr>
            <a:xfrm>
              <a:off x="8167551" y="4741817"/>
              <a:ext cx="333103" cy="336369"/>
            </a:xfrm>
            <a:custGeom>
              <a:avLst/>
              <a:gdLst>
                <a:gd name="connsiteX0" fmla="*/ 284118 w 333103"/>
                <a:gd name="connsiteY0" fmla="*/ 13063 h 336369"/>
                <a:gd name="connsiteX1" fmla="*/ 284118 w 333103"/>
                <a:gd name="connsiteY1" fmla="*/ 13063 h 336369"/>
                <a:gd name="connsiteX2" fmla="*/ 254726 w 333103"/>
                <a:gd name="connsiteY2" fmla="*/ 6532 h 336369"/>
                <a:gd name="connsiteX3" fmla="*/ 244929 w 333103"/>
                <a:gd name="connsiteY3" fmla="*/ 3266 h 336369"/>
                <a:gd name="connsiteX4" fmla="*/ 205740 w 333103"/>
                <a:gd name="connsiteY4" fmla="*/ 0 h 336369"/>
                <a:gd name="connsiteX5" fmla="*/ 156755 w 333103"/>
                <a:gd name="connsiteY5" fmla="*/ 3266 h 336369"/>
                <a:gd name="connsiteX6" fmla="*/ 133895 w 333103"/>
                <a:gd name="connsiteY6" fmla="*/ 9797 h 336369"/>
                <a:gd name="connsiteX7" fmla="*/ 117566 w 333103"/>
                <a:gd name="connsiteY7" fmla="*/ 22860 h 336369"/>
                <a:gd name="connsiteX8" fmla="*/ 104503 w 333103"/>
                <a:gd name="connsiteY8" fmla="*/ 29392 h 336369"/>
                <a:gd name="connsiteX9" fmla="*/ 94706 w 333103"/>
                <a:gd name="connsiteY9" fmla="*/ 39189 h 336369"/>
                <a:gd name="connsiteX10" fmla="*/ 75112 w 333103"/>
                <a:gd name="connsiteY10" fmla="*/ 45720 h 336369"/>
                <a:gd name="connsiteX11" fmla="*/ 65315 w 333103"/>
                <a:gd name="connsiteY11" fmla="*/ 52252 h 336369"/>
                <a:gd name="connsiteX12" fmla="*/ 48986 w 333103"/>
                <a:gd name="connsiteY12" fmla="*/ 65314 h 336369"/>
                <a:gd name="connsiteX13" fmla="*/ 39189 w 333103"/>
                <a:gd name="connsiteY13" fmla="*/ 68580 h 336369"/>
                <a:gd name="connsiteX14" fmla="*/ 26126 w 333103"/>
                <a:gd name="connsiteY14" fmla="*/ 84909 h 336369"/>
                <a:gd name="connsiteX15" fmla="*/ 13063 w 333103"/>
                <a:gd name="connsiteY15" fmla="*/ 101237 h 336369"/>
                <a:gd name="connsiteX16" fmla="*/ 9798 w 333103"/>
                <a:gd name="connsiteY16" fmla="*/ 111034 h 336369"/>
                <a:gd name="connsiteX17" fmla="*/ 3266 w 333103"/>
                <a:gd name="connsiteY17" fmla="*/ 120832 h 336369"/>
                <a:gd name="connsiteX18" fmla="*/ 0 w 333103"/>
                <a:gd name="connsiteY18" fmla="*/ 163286 h 336369"/>
                <a:gd name="connsiteX19" fmla="*/ 3266 w 333103"/>
                <a:gd name="connsiteY19" fmla="*/ 228600 h 336369"/>
                <a:gd name="connsiteX20" fmla="*/ 13063 w 333103"/>
                <a:gd name="connsiteY20" fmla="*/ 261257 h 336369"/>
                <a:gd name="connsiteX21" fmla="*/ 26126 w 333103"/>
                <a:gd name="connsiteY21" fmla="*/ 271054 h 336369"/>
                <a:gd name="connsiteX22" fmla="*/ 42455 w 333103"/>
                <a:gd name="connsiteY22" fmla="*/ 290649 h 336369"/>
                <a:gd name="connsiteX23" fmla="*/ 62049 w 333103"/>
                <a:gd name="connsiteY23" fmla="*/ 303712 h 336369"/>
                <a:gd name="connsiteX24" fmla="*/ 81643 w 333103"/>
                <a:gd name="connsiteY24" fmla="*/ 320040 h 336369"/>
                <a:gd name="connsiteX25" fmla="*/ 104503 w 333103"/>
                <a:gd name="connsiteY25" fmla="*/ 326572 h 336369"/>
                <a:gd name="connsiteX26" fmla="*/ 117566 w 333103"/>
                <a:gd name="connsiteY26" fmla="*/ 333103 h 336369"/>
                <a:gd name="connsiteX27" fmla="*/ 127363 w 333103"/>
                <a:gd name="connsiteY27" fmla="*/ 336369 h 336369"/>
                <a:gd name="connsiteX28" fmla="*/ 241663 w 333103"/>
                <a:gd name="connsiteY28" fmla="*/ 333103 h 336369"/>
                <a:gd name="connsiteX29" fmla="*/ 248195 w 333103"/>
                <a:gd name="connsiteY29" fmla="*/ 326572 h 336369"/>
                <a:gd name="connsiteX30" fmla="*/ 257992 w 333103"/>
                <a:gd name="connsiteY30" fmla="*/ 323306 h 336369"/>
                <a:gd name="connsiteX31" fmla="*/ 274320 w 333103"/>
                <a:gd name="connsiteY31" fmla="*/ 313509 h 336369"/>
                <a:gd name="connsiteX32" fmla="*/ 287383 w 333103"/>
                <a:gd name="connsiteY32" fmla="*/ 297180 h 336369"/>
                <a:gd name="connsiteX33" fmla="*/ 293915 w 333103"/>
                <a:gd name="connsiteY33" fmla="*/ 290649 h 336369"/>
                <a:gd name="connsiteX34" fmla="*/ 297180 w 333103"/>
                <a:gd name="connsiteY34" fmla="*/ 280852 h 336369"/>
                <a:gd name="connsiteX35" fmla="*/ 303712 w 333103"/>
                <a:gd name="connsiteY35" fmla="*/ 274320 h 336369"/>
                <a:gd name="connsiteX36" fmla="*/ 310243 w 333103"/>
                <a:gd name="connsiteY36" fmla="*/ 264523 h 336369"/>
                <a:gd name="connsiteX37" fmla="*/ 313509 w 333103"/>
                <a:gd name="connsiteY37" fmla="*/ 251460 h 336369"/>
                <a:gd name="connsiteX38" fmla="*/ 316775 w 333103"/>
                <a:gd name="connsiteY38" fmla="*/ 235132 h 336369"/>
                <a:gd name="connsiteX39" fmla="*/ 323306 w 333103"/>
                <a:gd name="connsiteY39" fmla="*/ 215537 h 336369"/>
                <a:gd name="connsiteX40" fmla="*/ 326572 w 333103"/>
                <a:gd name="connsiteY40" fmla="*/ 189412 h 336369"/>
                <a:gd name="connsiteX41" fmla="*/ 329838 w 333103"/>
                <a:gd name="connsiteY41" fmla="*/ 176349 h 336369"/>
                <a:gd name="connsiteX42" fmla="*/ 333103 w 333103"/>
                <a:gd name="connsiteY42" fmla="*/ 133894 h 336369"/>
                <a:gd name="connsiteX43" fmla="*/ 326572 w 333103"/>
                <a:gd name="connsiteY43" fmla="*/ 68580 h 336369"/>
                <a:gd name="connsiteX44" fmla="*/ 323306 w 333103"/>
                <a:gd name="connsiteY44" fmla="*/ 55517 h 336369"/>
                <a:gd name="connsiteX45" fmla="*/ 303712 w 333103"/>
                <a:gd name="connsiteY45" fmla="*/ 35923 h 336369"/>
                <a:gd name="connsiteX46" fmla="*/ 300446 w 333103"/>
                <a:gd name="connsiteY46" fmla="*/ 26126 h 336369"/>
                <a:gd name="connsiteX47" fmla="*/ 280852 w 333103"/>
                <a:gd name="connsiteY47" fmla="*/ 16329 h 336369"/>
                <a:gd name="connsiteX48" fmla="*/ 284118 w 333103"/>
                <a:gd name="connsiteY48" fmla="*/ 13063 h 3363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</a:cxnLst>
              <a:rect l="l" t="t" r="r" b="b"/>
              <a:pathLst>
                <a:path w="333103" h="336369">
                  <a:moveTo>
                    <a:pt x="284118" y="13063"/>
                  </a:moveTo>
                  <a:lnTo>
                    <a:pt x="284118" y="13063"/>
                  </a:lnTo>
                  <a:cubicBezTo>
                    <a:pt x="274321" y="10886"/>
                    <a:pt x="264463" y="8966"/>
                    <a:pt x="254726" y="6532"/>
                  </a:cubicBezTo>
                  <a:cubicBezTo>
                    <a:pt x="251386" y="5697"/>
                    <a:pt x="248341" y="3721"/>
                    <a:pt x="244929" y="3266"/>
                  </a:cubicBezTo>
                  <a:cubicBezTo>
                    <a:pt x="231936" y="1533"/>
                    <a:pt x="218803" y="1089"/>
                    <a:pt x="205740" y="0"/>
                  </a:cubicBezTo>
                  <a:cubicBezTo>
                    <a:pt x="189412" y="1089"/>
                    <a:pt x="173030" y="1553"/>
                    <a:pt x="156755" y="3266"/>
                  </a:cubicBezTo>
                  <a:cubicBezTo>
                    <a:pt x="150766" y="3896"/>
                    <a:pt x="139964" y="7774"/>
                    <a:pt x="133895" y="9797"/>
                  </a:cubicBezTo>
                  <a:cubicBezTo>
                    <a:pt x="126742" y="16950"/>
                    <a:pt x="127180" y="17366"/>
                    <a:pt x="117566" y="22860"/>
                  </a:cubicBezTo>
                  <a:cubicBezTo>
                    <a:pt x="113339" y="25275"/>
                    <a:pt x="108465" y="26562"/>
                    <a:pt x="104503" y="29392"/>
                  </a:cubicBezTo>
                  <a:cubicBezTo>
                    <a:pt x="100745" y="32076"/>
                    <a:pt x="98743" y="36946"/>
                    <a:pt x="94706" y="39189"/>
                  </a:cubicBezTo>
                  <a:cubicBezTo>
                    <a:pt x="88688" y="42532"/>
                    <a:pt x="80840" y="41901"/>
                    <a:pt x="75112" y="45720"/>
                  </a:cubicBezTo>
                  <a:cubicBezTo>
                    <a:pt x="71846" y="47897"/>
                    <a:pt x="68380" y="49800"/>
                    <a:pt x="65315" y="52252"/>
                  </a:cubicBezTo>
                  <a:cubicBezTo>
                    <a:pt x="55192" y="60350"/>
                    <a:pt x="62384" y="58615"/>
                    <a:pt x="48986" y="65314"/>
                  </a:cubicBezTo>
                  <a:cubicBezTo>
                    <a:pt x="45907" y="66853"/>
                    <a:pt x="42455" y="67491"/>
                    <a:pt x="39189" y="68580"/>
                  </a:cubicBezTo>
                  <a:cubicBezTo>
                    <a:pt x="19089" y="98732"/>
                    <a:pt x="44739" y="61642"/>
                    <a:pt x="26126" y="84909"/>
                  </a:cubicBezTo>
                  <a:cubicBezTo>
                    <a:pt x="9652" y="105502"/>
                    <a:pt x="28831" y="85472"/>
                    <a:pt x="13063" y="101237"/>
                  </a:cubicBezTo>
                  <a:cubicBezTo>
                    <a:pt x="11975" y="104503"/>
                    <a:pt x="11337" y="107955"/>
                    <a:pt x="9798" y="111034"/>
                  </a:cubicBezTo>
                  <a:cubicBezTo>
                    <a:pt x="8043" y="114545"/>
                    <a:pt x="3989" y="116974"/>
                    <a:pt x="3266" y="120832"/>
                  </a:cubicBezTo>
                  <a:cubicBezTo>
                    <a:pt x="650" y="134782"/>
                    <a:pt x="1089" y="149135"/>
                    <a:pt x="0" y="163286"/>
                  </a:cubicBezTo>
                  <a:cubicBezTo>
                    <a:pt x="1089" y="185057"/>
                    <a:pt x="1456" y="206877"/>
                    <a:pt x="3266" y="228600"/>
                  </a:cubicBezTo>
                  <a:cubicBezTo>
                    <a:pt x="3655" y="233269"/>
                    <a:pt x="12087" y="260525"/>
                    <a:pt x="13063" y="261257"/>
                  </a:cubicBezTo>
                  <a:lnTo>
                    <a:pt x="26126" y="271054"/>
                  </a:lnTo>
                  <a:cubicBezTo>
                    <a:pt x="31932" y="279763"/>
                    <a:pt x="33751" y="283879"/>
                    <a:pt x="42455" y="290649"/>
                  </a:cubicBezTo>
                  <a:cubicBezTo>
                    <a:pt x="48651" y="295468"/>
                    <a:pt x="56498" y="298161"/>
                    <a:pt x="62049" y="303712"/>
                  </a:cubicBezTo>
                  <a:cubicBezTo>
                    <a:pt x="69272" y="310935"/>
                    <a:pt x="72549" y="315493"/>
                    <a:pt x="81643" y="320040"/>
                  </a:cubicBezTo>
                  <a:cubicBezTo>
                    <a:pt x="89539" y="323988"/>
                    <a:pt x="96130" y="323432"/>
                    <a:pt x="104503" y="326572"/>
                  </a:cubicBezTo>
                  <a:cubicBezTo>
                    <a:pt x="109061" y="328281"/>
                    <a:pt x="113091" y="331185"/>
                    <a:pt x="117566" y="333103"/>
                  </a:cubicBezTo>
                  <a:cubicBezTo>
                    <a:pt x="120730" y="334459"/>
                    <a:pt x="124097" y="335280"/>
                    <a:pt x="127363" y="336369"/>
                  </a:cubicBezTo>
                  <a:cubicBezTo>
                    <a:pt x="165463" y="335280"/>
                    <a:pt x="203672" y="336183"/>
                    <a:pt x="241663" y="333103"/>
                  </a:cubicBezTo>
                  <a:cubicBezTo>
                    <a:pt x="244732" y="332854"/>
                    <a:pt x="245555" y="328156"/>
                    <a:pt x="248195" y="326572"/>
                  </a:cubicBezTo>
                  <a:cubicBezTo>
                    <a:pt x="251147" y="324801"/>
                    <a:pt x="254726" y="324395"/>
                    <a:pt x="257992" y="323306"/>
                  </a:cubicBezTo>
                  <a:cubicBezTo>
                    <a:pt x="274539" y="306757"/>
                    <a:pt x="253126" y="326225"/>
                    <a:pt x="274320" y="313509"/>
                  </a:cubicBezTo>
                  <a:cubicBezTo>
                    <a:pt x="280387" y="309869"/>
                    <a:pt x="283274" y="302315"/>
                    <a:pt x="287383" y="297180"/>
                  </a:cubicBezTo>
                  <a:cubicBezTo>
                    <a:pt x="289306" y="294776"/>
                    <a:pt x="291738" y="292826"/>
                    <a:pt x="293915" y="290649"/>
                  </a:cubicBezTo>
                  <a:cubicBezTo>
                    <a:pt x="295003" y="287383"/>
                    <a:pt x="295409" y="283804"/>
                    <a:pt x="297180" y="280852"/>
                  </a:cubicBezTo>
                  <a:cubicBezTo>
                    <a:pt x="298764" y="278212"/>
                    <a:pt x="301788" y="276724"/>
                    <a:pt x="303712" y="274320"/>
                  </a:cubicBezTo>
                  <a:cubicBezTo>
                    <a:pt x="306164" y="271255"/>
                    <a:pt x="308066" y="267789"/>
                    <a:pt x="310243" y="264523"/>
                  </a:cubicBezTo>
                  <a:cubicBezTo>
                    <a:pt x="311332" y="260169"/>
                    <a:pt x="312535" y="255841"/>
                    <a:pt x="313509" y="251460"/>
                  </a:cubicBezTo>
                  <a:cubicBezTo>
                    <a:pt x="314713" y="246042"/>
                    <a:pt x="315315" y="240487"/>
                    <a:pt x="316775" y="235132"/>
                  </a:cubicBezTo>
                  <a:cubicBezTo>
                    <a:pt x="318587" y="228490"/>
                    <a:pt x="323306" y="215537"/>
                    <a:pt x="323306" y="215537"/>
                  </a:cubicBezTo>
                  <a:cubicBezTo>
                    <a:pt x="324395" y="206829"/>
                    <a:pt x="325129" y="198069"/>
                    <a:pt x="326572" y="189412"/>
                  </a:cubicBezTo>
                  <a:cubicBezTo>
                    <a:pt x="327310" y="184985"/>
                    <a:pt x="329314" y="180807"/>
                    <a:pt x="329838" y="176349"/>
                  </a:cubicBezTo>
                  <a:cubicBezTo>
                    <a:pt x="331496" y="162253"/>
                    <a:pt x="332015" y="148046"/>
                    <a:pt x="333103" y="133894"/>
                  </a:cubicBezTo>
                  <a:cubicBezTo>
                    <a:pt x="327816" y="43991"/>
                    <a:pt x="336039" y="101710"/>
                    <a:pt x="326572" y="68580"/>
                  </a:cubicBezTo>
                  <a:cubicBezTo>
                    <a:pt x="325339" y="64264"/>
                    <a:pt x="325880" y="59194"/>
                    <a:pt x="323306" y="55517"/>
                  </a:cubicBezTo>
                  <a:cubicBezTo>
                    <a:pt x="318009" y="47950"/>
                    <a:pt x="303712" y="35923"/>
                    <a:pt x="303712" y="35923"/>
                  </a:cubicBezTo>
                  <a:cubicBezTo>
                    <a:pt x="302623" y="32657"/>
                    <a:pt x="302596" y="28814"/>
                    <a:pt x="300446" y="26126"/>
                  </a:cubicBezTo>
                  <a:cubicBezTo>
                    <a:pt x="296973" y="21784"/>
                    <a:pt x="286315" y="17239"/>
                    <a:pt x="280852" y="16329"/>
                  </a:cubicBezTo>
                  <a:cubicBezTo>
                    <a:pt x="277631" y="15792"/>
                    <a:pt x="283574" y="13607"/>
                    <a:pt x="284118" y="13063"/>
                  </a:cubicBezTo>
                  <a:close/>
                </a:path>
              </a:pathLst>
            </a:cu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s-CZ"/>
            </a:p>
          </p:txBody>
        </p:sp>
        <p:sp>
          <p:nvSpPr>
            <p:cNvPr id="29" name="Volný tvar 28"/>
            <p:cNvSpPr/>
            <p:nvPr/>
          </p:nvSpPr>
          <p:spPr>
            <a:xfrm>
              <a:off x="8337369" y="4748349"/>
              <a:ext cx="130628" cy="277585"/>
            </a:xfrm>
            <a:custGeom>
              <a:avLst/>
              <a:gdLst>
                <a:gd name="connsiteX0" fmla="*/ 45720 w 130628"/>
                <a:gd name="connsiteY0" fmla="*/ 0 h 277585"/>
                <a:gd name="connsiteX1" fmla="*/ 0 w 130628"/>
                <a:gd name="connsiteY1" fmla="*/ 166551 h 277585"/>
                <a:gd name="connsiteX2" fmla="*/ 130628 w 130628"/>
                <a:gd name="connsiteY2" fmla="*/ 277585 h 2775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30628" h="277585">
                  <a:moveTo>
                    <a:pt x="45720" y="0"/>
                  </a:moveTo>
                  <a:lnTo>
                    <a:pt x="0" y="166551"/>
                  </a:lnTo>
                  <a:lnTo>
                    <a:pt x="130628" y="277585"/>
                  </a:lnTo>
                </a:path>
              </a:pathLst>
            </a:cu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s-CZ"/>
            </a:p>
          </p:txBody>
        </p:sp>
        <p:sp>
          <p:nvSpPr>
            <p:cNvPr id="30" name="Volný tvar 29"/>
            <p:cNvSpPr/>
            <p:nvPr/>
          </p:nvSpPr>
          <p:spPr>
            <a:xfrm>
              <a:off x="8174083" y="4914900"/>
              <a:ext cx="166551" cy="48986"/>
            </a:xfrm>
            <a:custGeom>
              <a:avLst/>
              <a:gdLst>
                <a:gd name="connsiteX0" fmla="*/ 166551 w 166551"/>
                <a:gd name="connsiteY0" fmla="*/ 0 h 48986"/>
                <a:gd name="connsiteX1" fmla="*/ 0 w 166551"/>
                <a:gd name="connsiteY1" fmla="*/ 48986 h 489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66551" h="48986">
                  <a:moveTo>
                    <a:pt x="166551" y="0"/>
                  </a:moveTo>
                  <a:lnTo>
                    <a:pt x="0" y="48986"/>
                  </a:lnTo>
                </a:path>
              </a:pathLst>
            </a:cu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s-CZ"/>
            </a:p>
          </p:txBody>
        </p:sp>
      </p:grpSp>
      <p:sp>
        <p:nvSpPr>
          <p:cNvPr id="31" name="Volný tvar 30"/>
          <p:cNvSpPr/>
          <p:nvPr/>
        </p:nvSpPr>
        <p:spPr>
          <a:xfrm>
            <a:off x="8441871" y="2482310"/>
            <a:ext cx="124098" cy="104503"/>
          </a:xfrm>
          <a:custGeom>
            <a:avLst/>
            <a:gdLst>
              <a:gd name="connsiteX0" fmla="*/ 0 w 124098"/>
              <a:gd name="connsiteY0" fmla="*/ 104503 h 104503"/>
              <a:gd name="connsiteX1" fmla="*/ 39189 w 124098"/>
              <a:gd name="connsiteY1" fmla="*/ 0 h 104503"/>
              <a:gd name="connsiteX2" fmla="*/ 124098 w 124098"/>
              <a:gd name="connsiteY2" fmla="*/ 3266 h 1045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24098" h="104503">
                <a:moveTo>
                  <a:pt x="0" y="104503"/>
                </a:moveTo>
                <a:lnTo>
                  <a:pt x="39189" y="0"/>
                </a:lnTo>
                <a:lnTo>
                  <a:pt x="124098" y="3266"/>
                </a:ln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32" name="Volný tvar 31"/>
          <p:cNvSpPr/>
          <p:nvPr/>
        </p:nvSpPr>
        <p:spPr>
          <a:xfrm>
            <a:off x="8265523" y="2831741"/>
            <a:ext cx="137160" cy="176349"/>
          </a:xfrm>
          <a:custGeom>
            <a:avLst/>
            <a:gdLst>
              <a:gd name="connsiteX0" fmla="*/ 0 w 137160"/>
              <a:gd name="connsiteY0" fmla="*/ 0 h 176349"/>
              <a:gd name="connsiteX1" fmla="*/ 22860 w 137160"/>
              <a:gd name="connsiteY1" fmla="*/ 173083 h 176349"/>
              <a:gd name="connsiteX2" fmla="*/ 137160 w 137160"/>
              <a:gd name="connsiteY2" fmla="*/ 176349 h 1763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37160" h="176349">
                <a:moveTo>
                  <a:pt x="0" y="0"/>
                </a:moveTo>
                <a:lnTo>
                  <a:pt x="22860" y="173083"/>
                </a:lnTo>
                <a:lnTo>
                  <a:pt x="137160" y="176349"/>
                </a:ln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33" name="Volný tvar 32"/>
          <p:cNvSpPr/>
          <p:nvPr/>
        </p:nvSpPr>
        <p:spPr>
          <a:xfrm>
            <a:off x="8115300" y="2531296"/>
            <a:ext cx="173083" cy="101237"/>
          </a:xfrm>
          <a:custGeom>
            <a:avLst/>
            <a:gdLst>
              <a:gd name="connsiteX0" fmla="*/ 173083 w 173083"/>
              <a:gd name="connsiteY0" fmla="*/ 101237 h 101237"/>
              <a:gd name="connsiteX1" fmla="*/ 124097 w 173083"/>
              <a:gd name="connsiteY1" fmla="*/ 0 h 101237"/>
              <a:gd name="connsiteX2" fmla="*/ 0 w 173083"/>
              <a:gd name="connsiteY2" fmla="*/ 0 h 1012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73083" h="101237">
                <a:moveTo>
                  <a:pt x="173083" y="101237"/>
                </a:moveTo>
                <a:lnTo>
                  <a:pt x="124097" y="0"/>
                </a:lnTo>
                <a:lnTo>
                  <a:pt x="0" y="0"/>
                </a:ln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35" name="TextovéPole 34"/>
          <p:cNvSpPr txBox="1"/>
          <p:nvPr/>
        </p:nvSpPr>
        <p:spPr>
          <a:xfrm>
            <a:off x="8048160" y="2379793"/>
            <a:ext cx="261610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600" dirty="0">
                <a:solidFill>
                  <a:srgbClr val="DC0000"/>
                </a:solidFill>
              </a:rPr>
              <a:t>33</a:t>
            </a:r>
          </a:p>
        </p:txBody>
      </p:sp>
      <p:sp>
        <p:nvSpPr>
          <p:cNvPr id="36" name="TextovéPole 35"/>
          <p:cNvSpPr txBox="1"/>
          <p:nvPr/>
        </p:nvSpPr>
        <p:spPr>
          <a:xfrm>
            <a:off x="8402683" y="2351221"/>
            <a:ext cx="261610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600" dirty="0">
                <a:solidFill>
                  <a:srgbClr val="DC0000"/>
                </a:solidFill>
              </a:rPr>
              <a:t>29</a:t>
            </a:r>
          </a:p>
        </p:txBody>
      </p:sp>
      <p:sp>
        <p:nvSpPr>
          <p:cNvPr id="37" name="TextovéPole 36"/>
          <p:cNvSpPr txBox="1"/>
          <p:nvPr/>
        </p:nvSpPr>
        <p:spPr>
          <a:xfrm>
            <a:off x="8234080" y="2868346"/>
            <a:ext cx="261610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600" dirty="0">
                <a:solidFill>
                  <a:srgbClr val="DC0000"/>
                </a:solidFill>
              </a:rPr>
              <a:t>38</a:t>
            </a:r>
          </a:p>
        </p:txBody>
      </p:sp>
      <p:pic>
        <p:nvPicPr>
          <p:cNvPr id="2" name="Obrázek 1">
            <a:extLst>
              <a:ext uri="{FF2B5EF4-FFF2-40B4-BE49-F238E27FC236}">
                <a16:creationId xmlns:a16="http://schemas.microsoft.com/office/drawing/2014/main" id="{B90F4B85-36CB-196D-6BE8-A6FE5CB5227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49580" y="2145045"/>
            <a:ext cx="3033173" cy="455568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9239920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Skupina 13">
            <a:extLst>
              <a:ext uri="{FF2B5EF4-FFF2-40B4-BE49-F238E27FC236}">
                <a16:creationId xmlns:a16="http://schemas.microsoft.com/office/drawing/2014/main" id="{342A8126-FE89-F833-CB60-072579F2B4D5}"/>
              </a:ext>
            </a:extLst>
          </p:cNvPr>
          <p:cNvGrpSpPr/>
          <p:nvPr/>
        </p:nvGrpSpPr>
        <p:grpSpPr>
          <a:xfrm>
            <a:off x="-36629" y="1"/>
            <a:ext cx="9217255" cy="6032063"/>
            <a:chOff x="0" y="-437187"/>
            <a:chExt cx="9290304" cy="6462187"/>
          </a:xfrm>
        </p:grpSpPr>
        <p:pic>
          <p:nvPicPr>
            <p:cNvPr id="2" name="Obrázek 1">
              <a:extLst>
                <a:ext uri="{FF2B5EF4-FFF2-40B4-BE49-F238E27FC236}">
                  <a16:creationId xmlns:a16="http://schemas.microsoft.com/office/drawing/2014/main" id="{10E71337-9DD0-CF47-3AD1-0A508F35B8A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-29306"/>
              <a:ext cx="9180627" cy="6054306"/>
            </a:xfrm>
            <a:prstGeom prst="rect">
              <a:avLst/>
            </a:prstGeom>
          </p:spPr>
        </p:pic>
        <p:sp>
          <p:nvSpPr>
            <p:cNvPr id="8" name="Obdélník 7">
              <a:extLst>
                <a:ext uri="{FF2B5EF4-FFF2-40B4-BE49-F238E27FC236}">
                  <a16:creationId xmlns:a16="http://schemas.microsoft.com/office/drawing/2014/main" id="{C8393BFC-6C70-2497-B72B-A1A3C5137DDD}"/>
                </a:ext>
              </a:extLst>
            </p:cNvPr>
            <p:cNvSpPr/>
            <p:nvPr/>
          </p:nvSpPr>
          <p:spPr>
            <a:xfrm>
              <a:off x="7978" y="-437187"/>
              <a:ext cx="9282326" cy="6434447"/>
            </a:xfrm>
            <a:prstGeom prst="rect">
              <a:avLst/>
            </a:prstGeom>
            <a:solidFill>
              <a:schemeClr val="bg1">
                <a:lumMod val="95000"/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s-CZ" dirty="0"/>
            </a:p>
          </p:txBody>
        </p:sp>
      </p:grpSp>
      <p:pic>
        <p:nvPicPr>
          <p:cNvPr id="21" name="Obrázek 20">
            <a:extLst>
              <a:ext uri="{FF2B5EF4-FFF2-40B4-BE49-F238E27FC236}">
                <a16:creationId xmlns:a16="http://schemas.microsoft.com/office/drawing/2014/main" id="{0691DEED-A407-C8D7-8E44-F8A3927E5AF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7736" t="27207" r="33762" b="49250"/>
          <a:stretch/>
        </p:blipFill>
        <p:spPr>
          <a:xfrm>
            <a:off x="7845495" y="2515883"/>
            <a:ext cx="1145648" cy="1784398"/>
          </a:xfrm>
          <a:prstGeom prst="rect">
            <a:avLst/>
          </a:prstGeom>
        </p:spPr>
      </p:pic>
      <p:cxnSp>
        <p:nvCxnSpPr>
          <p:cNvPr id="4" name="Přímá spojnice 3"/>
          <p:cNvCxnSpPr/>
          <p:nvPr/>
        </p:nvCxnSpPr>
        <p:spPr>
          <a:xfrm>
            <a:off x="-2" y="5954166"/>
            <a:ext cx="9144002" cy="0"/>
          </a:xfrm>
          <a:prstGeom prst="line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Obdélník 8"/>
          <p:cNvSpPr/>
          <p:nvPr/>
        </p:nvSpPr>
        <p:spPr>
          <a:xfrm>
            <a:off x="2794958" y="5944198"/>
            <a:ext cx="6349042" cy="915741"/>
          </a:xfrm>
          <a:prstGeom prst="rect">
            <a:avLst/>
          </a:prstGeom>
          <a:gradFill flip="none" rotWithShape="1">
            <a:gsLst>
              <a:gs pos="0">
                <a:schemeClr val="tx1">
                  <a:lumMod val="95000"/>
                  <a:lumOff val="5000"/>
                </a:schemeClr>
              </a:gs>
              <a:gs pos="100000">
                <a:schemeClr val="tx1">
                  <a:lumMod val="85000"/>
                  <a:lumOff val="15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0" name="Obdélník 9"/>
          <p:cNvSpPr/>
          <p:nvPr/>
        </p:nvSpPr>
        <p:spPr>
          <a:xfrm>
            <a:off x="-2" y="5944197"/>
            <a:ext cx="2794960" cy="915741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cxnSp>
        <p:nvCxnSpPr>
          <p:cNvPr id="3" name="Přímá spojnice 2"/>
          <p:cNvCxnSpPr/>
          <p:nvPr/>
        </p:nvCxnSpPr>
        <p:spPr>
          <a:xfrm>
            <a:off x="2794958" y="5944198"/>
            <a:ext cx="0" cy="915742"/>
          </a:xfrm>
          <a:prstGeom prst="line">
            <a:avLst/>
          </a:prstGeom>
          <a:ln w="57150">
            <a:solidFill>
              <a:srgbClr val="DC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Picture 4" descr="C:\Users\Ladislav Klika\AppData\Local\Microsoft\Windows\Temporary Internet Files\Content.Outlook\5GBJ3LF5\Logo Mind Bridge popis.tif"/>
          <p:cNvPicPr>
            <a:picLocks noChangeAspect="1" noChangeArrowheads="1"/>
          </p:cNvPicPr>
          <p:nvPr/>
        </p:nvPicPr>
        <p:blipFill>
          <a:blip r:embed="rId4" cstate="print"/>
          <a:srcRect l="841" r="9946"/>
          <a:stretch>
            <a:fillRect/>
          </a:stretch>
        </p:blipFill>
        <p:spPr bwMode="auto">
          <a:xfrm>
            <a:off x="8342191" y="6099453"/>
            <a:ext cx="681038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6" name="TextovéPole 65"/>
          <p:cNvSpPr txBox="1"/>
          <p:nvPr/>
        </p:nvSpPr>
        <p:spPr>
          <a:xfrm>
            <a:off x="-36629" y="6575911"/>
            <a:ext cx="316112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fld id="{9EED3D73-354E-4515-B7AC-77E35537A977}" type="slidenum">
              <a:rPr lang="cs-CZ" sz="1000" smtClean="0">
                <a:solidFill>
                  <a:schemeClr val="bg1">
                    <a:lumMod val="75000"/>
                  </a:schemeClr>
                </a:solidFill>
              </a:rPr>
              <a:pPr/>
              <a:t>5</a:t>
            </a:fld>
            <a:endParaRPr lang="cs-CZ" sz="10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22" name="Nadpis 2"/>
          <p:cNvSpPr txBox="1">
            <a:spLocks/>
          </p:cNvSpPr>
          <p:nvPr/>
        </p:nvSpPr>
        <p:spPr>
          <a:xfrm>
            <a:off x="2794958" y="5954167"/>
            <a:ext cx="5469149" cy="9057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55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cs-CZ" altLang="cs-CZ" b="1" dirty="0">
                <a:solidFill>
                  <a:schemeClr val="bg1"/>
                </a:solidFill>
              </a:rPr>
              <a:t>Skladba návštěvnosti dané turistické oblasti – odkud jsou návštěvníci oblasti. </a:t>
            </a:r>
            <a:endParaRPr lang="en-US" altLang="cs-CZ" b="1" dirty="0">
              <a:solidFill>
                <a:schemeClr val="bg1"/>
              </a:solidFill>
            </a:endParaRPr>
          </a:p>
        </p:txBody>
      </p:sp>
      <p:sp>
        <p:nvSpPr>
          <p:cNvPr id="5" name="AutoShape 9" descr="Výsledek obrázku pro baťa"/>
          <p:cNvSpPr>
            <a:spLocks noChangeAspect="1" noChangeArrowheads="1"/>
          </p:cNvSpPr>
          <p:nvPr/>
        </p:nvSpPr>
        <p:spPr bwMode="auto">
          <a:xfrm>
            <a:off x="0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cs-CZ"/>
          </a:p>
        </p:txBody>
      </p:sp>
      <p:sp>
        <p:nvSpPr>
          <p:cNvPr id="28" name="TextovéPole 27">
            <a:extLst>
              <a:ext uri="{FF2B5EF4-FFF2-40B4-BE49-F238E27FC236}">
                <a16:creationId xmlns:a16="http://schemas.microsoft.com/office/drawing/2014/main" id="{82A68B24-67B6-4D76-A7DE-85C1E897A0B9}"/>
              </a:ext>
            </a:extLst>
          </p:cNvPr>
          <p:cNvSpPr txBox="1"/>
          <p:nvPr/>
        </p:nvSpPr>
        <p:spPr>
          <a:xfrm>
            <a:off x="357423" y="160338"/>
            <a:ext cx="8429153" cy="55399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r>
              <a:rPr lang="cs-CZ" sz="1000" dirty="0"/>
              <a:t>Základ: Všichni respondenti, n =  1 605, celý vzorek</a:t>
            </a:r>
          </a:p>
          <a:p>
            <a:r>
              <a:rPr lang="cs-CZ" sz="1000" dirty="0"/>
              <a:t>%</a:t>
            </a:r>
          </a:p>
          <a:p>
            <a:r>
              <a:rPr lang="cs-CZ" sz="1000" dirty="0">
                <a:solidFill>
                  <a:srgbClr val="000000"/>
                </a:solidFill>
              </a:rPr>
              <a:t>QX. Kraj bydliště.</a:t>
            </a:r>
            <a:r>
              <a:rPr lang="it-IT" sz="1000" dirty="0"/>
              <a:t> </a:t>
            </a:r>
            <a:endParaRPr lang="cs-CZ" sz="1000" dirty="0"/>
          </a:p>
        </p:txBody>
      </p:sp>
      <p:graphicFrame>
        <p:nvGraphicFramePr>
          <p:cNvPr id="12" name="Graf 11">
            <a:extLst>
              <a:ext uri="{FF2B5EF4-FFF2-40B4-BE49-F238E27FC236}">
                <a16:creationId xmlns:a16="http://schemas.microsoft.com/office/drawing/2014/main" id="{A9DE012D-7EDB-B8DD-CCD1-FA0D5E214BB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317822046"/>
              </p:ext>
            </p:extLst>
          </p:nvPr>
        </p:nvGraphicFramePr>
        <p:xfrm>
          <a:off x="1794496" y="1744794"/>
          <a:ext cx="2271372" cy="131406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17" name="Graf 16">
            <a:extLst>
              <a:ext uri="{FF2B5EF4-FFF2-40B4-BE49-F238E27FC236}">
                <a16:creationId xmlns:a16="http://schemas.microsoft.com/office/drawing/2014/main" id="{925BE6C6-7094-A99D-E3DC-FAAC8D1958F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599630689"/>
              </p:ext>
            </p:extLst>
          </p:nvPr>
        </p:nvGraphicFramePr>
        <p:xfrm>
          <a:off x="2833772" y="3869488"/>
          <a:ext cx="2271372" cy="131406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aphicFrame>
        <p:nvGraphicFramePr>
          <p:cNvPr id="19" name="Graf 18">
            <a:extLst>
              <a:ext uri="{FF2B5EF4-FFF2-40B4-BE49-F238E27FC236}">
                <a16:creationId xmlns:a16="http://schemas.microsoft.com/office/drawing/2014/main" id="{52BBA54A-DFC5-9C5D-626B-B0444286A79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35937171"/>
              </p:ext>
            </p:extLst>
          </p:nvPr>
        </p:nvGraphicFramePr>
        <p:xfrm>
          <a:off x="5078132" y="1055975"/>
          <a:ext cx="2271372" cy="131406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graphicFrame>
        <p:nvGraphicFramePr>
          <p:cNvPr id="20" name="Graf 19">
            <a:extLst>
              <a:ext uri="{FF2B5EF4-FFF2-40B4-BE49-F238E27FC236}">
                <a16:creationId xmlns:a16="http://schemas.microsoft.com/office/drawing/2014/main" id="{22560D13-A7C7-A0CB-356B-9C20CF5A777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88826181"/>
              </p:ext>
            </p:extLst>
          </p:nvPr>
        </p:nvGraphicFramePr>
        <p:xfrm>
          <a:off x="3942448" y="2724095"/>
          <a:ext cx="2271372" cy="131406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  <p:sp>
        <p:nvSpPr>
          <p:cNvPr id="34" name="TextovéPole 33">
            <a:extLst>
              <a:ext uri="{FF2B5EF4-FFF2-40B4-BE49-F238E27FC236}">
                <a16:creationId xmlns:a16="http://schemas.microsoft.com/office/drawing/2014/main" id="{05B3F973-2D3F-7D64-0B8D-C73892CCDB2B}"/>
              </a:ext>
            </a:extLst>
          </p:cNvPr>
          <p:cNvSpPr txBox="1"/>
          <p:nvPr/>
        </p:nvSpPr>
        <p:spPr>
          <a:xfrm>
            <a:off x="7055471" y="4984975"/>
            <a:ext cx="1994150" cy="43088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cs-CZ" sz="1100" dirty="0"/>
              <a:t>ostatní kraje ČR mají zastoupení v průměru 1,2-4,4 %</a:t>
            </a:r>
            <a:endParaRPr lang="en-US" sz="1100" dirty="0"/>
          </a:p>
        </p:txBody>
      </p:sp>
      <p:sp>
        <p:nvSpPr>
          <p:cNvPr id="13" name="TextovéPole 12">
            <a:extLst>
              <a:ext uri="{FF2B5EF4-FFF2-40B4-BE49-F238E27FC236}">
                <a16:creationId xmlns:a16="http://schemas.microsoft.com/office/drawing/2014/main" id="{18A8F5F0-7A8D-A585-F5EB-270AE58342C3}"/>
              </a:ext>
            </a:extLst>
          </p:cNvPr>
          <p:cNvSpPr txBox="1"/>
          <p:nvPr/>
        </p:nvSpPr>
        <p:spPr>
          <a:xfrm>
            <a:off x="6342532" y="130970"/>
            <a:ext cx="24943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cs-CZ" b="1" dirty="0">
                <a:solidFill>
                  <a:srgbClr val="002060"/>
                </a:solidFill>
              </a:rPr>
              <a:t>SKLADBA NÁVŠTĚVNÍKŮ</a:t>
            </a:r>
            <a:endParaRPr lang="en-US" b="1" dirty="0">
              <a:solidFill>
                <a:srgbClr val="002060"/>
              </a:solidFill>
            </a:endParaRPr>
          </a:p>
        </p:txBody>
      </p:sp>
      <p:sp>
        <p:nvSpPr>
          <p:cNvPr id="6" name="TextovéPole 5">
            <a:extLst>
              <a:ext uri="{FF2B5EF4-FFF2-40B4-BE49-F238E27FC236}">
                <a16:creationId xmlns:a16="http://schemas.microsoft.com/office/drawing/2014/main" id="{58862628-BD26-662A-C2A3-0319EC2740A1}"/>
              </a:ext>
            </a:extLst>
          </p:cNvPr>
          <p:cNvSpPr txBox="1"/>
          <p:nvPr/>
        </p:nvSpPr>
        <p:spPr bwMode="auto">
          <a:xfrm>
            <a:off x="-1" y="6167197"/>
            <a:ext cx="2794959" cy="430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eaLnBrk="0" hangingPunct="0">
              <a:defRPr/>
            </a:pPr>
            <a:r>
              <a:rPr lang="cs-CZ" sz="1100" dirty="0">
                <a:solidFill>
                  <a:schemeClr val="bg1">
                    <a:lumMod val="65000"/>
                  </a:schemeClr>
                </a:solidFill>
              </a:rPr>
              <a:t>%, n = 1 605, návštěvnici  Zlínského kraje, </a:t>
            </a:r>
            <a:br>
              <a:rPr lang="cs-CZ" sz="1100" dirty="0">
                <a:solidFill>
                  <a:schemeClr val="bg1">
                    <a:lumMod val="65000"/>
                  </a:schemeClr>
                </a:solidFill>
              </a:rPr>
            </a:br>
            <a:r>
              <a:rPr lang="cs-CZ" sz="1100" dirty="0">
                <a:solidFill>
                  <a:schemeClr val="bg1">
                    <a:lumMod val="65000"/>
                  </a:schemeClr>
                </a:solidFill>
              </a:rPr>
              <a:t>VII-X/2022</a:t>
            </a:r>
          </a:p>
        </p:txBody>
      </p:sp>
    </p:spTree>
    <p:extLst>
      <p:ext uri="{BB962C8B-B14F-4D97-AF65-F5344CB8AC3E}">
        <p14:creationId xmlns:p14="http://schemas.microsoft.com/office/powerpoint/2010/main" val="19776015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Skupina 28">
            <a:extLst>
              <a:ext uri="{FF2B5EF4-FFF2-40B4-BE49-F238E27FC236}">
                <a16:creationId xmlns:a16="http://schemas.microsoft.com/office/drawing/2014/main" id="{979C48C8-264C-417D-193A-49621766C849}"/>
              </a:ext>
            </a:extLst>
          </p:cNvPr>
          <p:cNvGrpSpPr/>
          <p:nvPr/>
        </p:nvGrpSpPr>
        <p:grpSpPr>
          <a:xfrm>
            <a:off x="4710206" y="2096578"/>
            <a:ext cx="4147127" cy="2572487"/>
            <a:chOff x="4868704" y="739472"/>
            <a:chExt cx="3857381" cy="2572487"/>
          </a:xfrm>
        </p:grpSpPr>
        <p:pic>
          <p:nvPicPr>
            <p:cNvPr id="30" name="Obrázek 29">
              <a:extLst>
                <a:ext uri="{FF2B5EF4-FFF2-40B4-BE49-F238E27FC236}">
                  <a16:creationId xmlns:a16="http://schemas.microsoft.com/office/drawing/2014/main" id="{729DC92D-D679-EAA2-88A4-72C481F36F3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943020" y="739472"/>
              <a:ext cx="3783065" cy="2494800"/>
            </a:xfrm>
            <a:prstGeom prst="rect">
              <a:avLst/>
            </a:prstGeom>
          </p:spPr>
        </p:pic>
        <p:sp>
          <p:nvSpPr>
            <p:cNvPr id="31" name="Obdélník 30">
              <a:extLst>
                <a:ext uri="{FF2B5EF4-FFF2-40B4-BE49-F238E27FC236}">
                  <a16:creationId xmlns:a16="http://schemas.microsoft.com/office/drawing/2014/main" id="{DED93DF7-EBC0-18F1-48EF-B34209167B29}"/>
                </a:ext>
              </a:extLst>
            </p:cNvPr>
            <p:cNvSpPr/>
            <p:nvPr/>
          </p:nvSpPr>
          <p:spPr>
            <a:xfrm>
              <a:off x="4868704" y="817159"/>
              <a:ext cx="3783600" cy="2494800"/>
            </a:xfrm>
            <a:prstGeom prst="rect">
              <a:avLst/>
            </a:prstGeom>
            <a:solidFill>
              <a:schemeClr val="bg1">
                <a:lumMod val="95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s-CZ"/>
            </a:p>
          </p:txBody>
        </p:sp>
      </p:grpSp>
      <p:cxnSp>
        <p:nvCxnSpPr>
          <p:cNvPr id="4" name="Přímá spojnice 3"/>
          <p:cNvCxnSpPr/>
          <p:nvPr/>
        </p:nvCxnSpPr>
        <p:spPr>
          <a:xfrm>
            <a:off x="-2" y="5954166"/>
            <a:ext cx="9144002" cy="0"/>
          </a:xfrm>
          <a:prstGeom prst="line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Obdélník 8"/>
          <p:cNvSpPr/>
          <p:nvPr/>
        </p:nvSpPr>
        <p:spPr>
          <a:xfrm>
            <a:off x="2794958" y="5944198"/>
            <a:ext cx="6349042" cy="915741"/>
          </a:xfrm>
          <a:prstGeom prst="rect">
            <a:avLst/>
          </a:prstGeom>
          <a:gradFill flip="none" rotWithShape="1">
            <a:gsLst>
              <a:gs pos="0">
                <a:schemeClr val="tx1">
                  <a:lumMod val="95000"/>
                  <a:lumOff val="5000"/>
                </a:schemeClr>
              </a:gs>
              <a:gs pos="100000">
                <a:schemeClr val="tx1">
                  <a:lumMod val="85000"/>
                  <a:lumOff val="15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0" name="Obdélník 9"/>
          <p:cNvSpPr/>
          <p:nvPr/>
        </p:nvSpPr>
        <p:spPr>
          <a:xfrm>
            <a:off x="-2" y="5944197"/>
            <a:ext cx="2794960" cy="915741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cxnSp>
        <p:nvCxnSpPr>
          <p:cNvPr id="3" name="Přímá spojnice 2"/>
          <p:cNvCxnSpPr/>
          <p:nvPr/>
        </p:nvCxnSpPr>
        <p:spPr>
          <a:xfrm>
            <a:off x="2794958" y="5944198"/>
            <a:ext cx="0" cy="915742"/>
          </a:xfrm>
          <a:prstGeom prst="line">
            <a:avLst/>
          </a:prstGeom>
          <a:ln w="57150">
            <a:solidFill>
              <a:srgbClr val="DC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Picture 4" descr="C:\Users\Ladislav Klika\AppData\Local\Microsoft\Windows\Temporary Internet Files\Content.Outlook\5GBJ3LF5\Logo Mind Bridge popis.tif"/>
          <p:cNvPicPr>
            <a:picLocks noChangeAspect="1" noChangeArrowheads="1"/>
          </p:cNvPicPr>
          <p:nvPr/>
        </p:nvPicPr>
        <p:blipFill>
          <a:blip r:embed="rId3" cstate="print"/>
          <a:srcRect l="841" r="9946"/>
          <a:stretch>
            <a:fillRect/>
          </a:stretch>
        </p:blipFill>
        <p:spPr bwMode="auto">
          <a:xfrm>
            <a:off x="8342191" y="6099453"/>
            <a:ext cx="681038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6" name="TextovéPole 65"/>
          <p:cNvSpPr txBox="1"/>
          <p:nvPr/>
        </p:nvSpPr>
        <p:spPr>
          <a:xfrm>
            <a:off x="-36629" y="6575911"/>
            <a:ext cx="316112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fld id="{9EED3D73-354E-4515-B7AC-77E35537A977}" type="slidenum">
              <a:rPr lang="cs-CZ" sz="1000" smtClean="0">
                <a:solidFill>
                  <a:schemeClr val="bg1">
                    <a:lumMod val="75000"/>
                  </a:schemeClr>
                </a:solidFill>
              </a:rPr>
              <a:pPr/>
              <a:t>6</a:t>
            </a:fld>
            <a:endParaRPr lang="cs-CZ" sz="10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22" name="Nadpis 2"/>
          <p:cNvSpPr txBox="1">
            <a:spLocks/>
          </p:cNvSpPr>
          <p:nvPr/>
        </p:nvSpPr>
        <p:spPr>
          <a:xfrm>
            <a:off x="2794958" y="5954167"/>
            <a:ext cx="5469149" cy="9057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325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cs-CZ" altLang="cs-CZ" b="1" dirty="0">
                <a:solidFill>
                  <a:schemeClr val="bg1"/>
                </a:solidFill>
              </a:rPr>
              <a:t>Do lokalit / regionů ZK se návštěvníci zpravidla vracejí několikrát ročně (Slovácko). Frekvence méně než jednou za rok se týká zejména oblasti Valašsko. Poprvé jsou návštěvníci zejména v TO Kroměřížsko.</a:t>
            </a:r>
            <a:endParaRPr lang="en-US" altLang="cs-CZ" b="1" dirty="0">
              <a:solidFill>
                <a:schemeClr val="bg1"/>
              </a:solidFill>
            </a:endParaRPr>
          </a:p>
        </p:txBody>
      </p:sp>
      <p:sp>
        <p:nvSpPr>
          <p:cNvPr id="5" name="AutoShape 9" descr="Výsledek obrázku pro baťa"/>
          <p:cNvSpPr>
            <a:spLocks noChangeAspect="1" noChangeArrowheads="1"/>
          </p:cNvSpPr>
          <p:nvPr/>
        </p:nvSpPr>
        <p:spPr bwMode="auto">
          <a:xfrm>
            <a:off x="0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cs-CZ"/>
          </a:p>
        </p:txBody>
      </p:sp>
      <p:sp>
        <p:nvSpPr>
          <p:cNvPr id="28" name="TextovéPole 27">
            <a:extLst>
              <a:ext uri="{FF2B5EF4-FFF2-40B4-BE49-F238E27FC236}">
                <a16:creationId xmlns:a16="http://schemas.microsoft.com/office/drawing/2014/main" id="{82A68B24-67B6-4D76-A7DE-85C1E897A0B9}"/>
              </a:ext>
            </a:extLst>
          </p:cNvPr>
          <p:cNvSpPr txBox="1"/>
          <p:nvPr/>
        </p:nvSpPr>
        <p:spPr>
          <a:xfrm>
            <a:off x="356258" y="154618"/>
            <a:ext cx="8429153" cy="55399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r>
              <a:rPr lang="cs-CZ" sz="1000" dirty="0"/>
              <a:t>Základ: Všichni respondenti, n =  1 605, celý vzorek</a:t>
            </a:r>
          </a:p>
          <a:p>
            <a:r>
              <a:rPr lang="cs-CZ" sz="1000" dirty="0"/>
              <a:t>%</a:t>
            </a:r>
          </a:p>
          <a:p>
            <a:r>
              <a:rPr lang="pt-BR" sz="1000" dirty="0">
                <a:solidFill>
                  <a:srgbClr val="000000"/>
                </a:solidFill>
              </a:rPr>
              <a:t>Q7. Jak často navštěvujete tento region / město / lokalitu?</a:t>
            </a:r>
            <a:endParaRPr lang="cs-CZ" sz="1000" dirty="0"/>
          </a:p>
        </p:txBody>
      </p:sp>
      <p:sp>
        <p:nvSpPr>
          <p:cNvPr id="17" name="Pravá složená závorka 16">
            <a:extLst>
              <a:ext uri="{FF2B5EF4-FFF2-40B4-BE49-F238E27FC236}">
                <a16:creationId xmlns:a16="http://schemas.microsoft.com/office/drawing/2014/main" id="{E2E2D409-9ADA-4309-8E0F-4B6EDD1BD621}"/>
              </a:ext>
            </a:extLst>
          </p:cNvPr>
          <p:cNvSpPr/>
          <p:nvPr/>
        </p:nvSpPr>
        <p:spPr>
          <a:xfrm>
            <a:off x="4198409" y="885979"/>
            <a:ext cx="311066" cy="5001012"/>
          </a:xfrm>
          <a:prstGeom prst="rightBrace">
            <a:avLst/>
          </a:prstGeom>
          <a:ln>
            <a:prstDash val="sysDot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38" name="TextovéPole 37">
            <a:extLst>
              <a:ext uri="{FF2B5EF4-FFF2-40B4-BE49-F238E27FC236}">
                <a16:creationId xmlns:a16="http://schemas.microsoft.com/office/drawing/2014/main" id="{8DD45DAA-5786-479E-B1D7-BD2F0C874D77}"/>
              </a:ext>
            </a:extLst>
          </p:cNvPr>
          <p:cNvSpPr txBox="1"/>
          <p:nvPr/>
        </p:nvSpPr>
        <p:spPr>
          <a:xfrm>
            <a:off x="279483" y="5615665"/>
            <a:ext cx="1723361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800" dirty="0"/>
              <a:t>Báze: v</a:t>
            </a:r>
            <a:r>
              <a:rPr lang="cs-CZ" sz="800" dirty="0">
                <a:solidFill>
                  <a:srgbClr val="000000"/>
                </a:solidFill>
                <a:latin typeface="Calibri"/>
                <a:cs typeface="Calibri"/>
              </a:rPr>
              <a:t>šichni</a:t>
            </a:r>
            <a:r>
              <a:rPr lang="cs-CZ" sz="800" dirty="0"/>
              <a:t> respondenti (n=1 605)</a:t>
            </a:r>
          </a:p>
        </p:txBody>
      </p:sp>
      <p:graphicFrame>
        <p:nvGraphicFramePr>
          <p:cNvPr id="12" name="Graf 11">
            <a:extLst>
              <a:ext uri="{FF2B5EF4-FFF2-40B4-BE49-F238E27FC236}">
                <a16:creationId xmlns:a16="http://schemas.microsoft.com/office/drawing/2014/main" id="{0643A4F2-284C-C476-077A-E9638C6410F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934418770"/>
              </p:ext>
            </p:extLst>
          </p:nvPr>
        </p:nvGraphicFramePr>
        <p:xfrm>
          <a:off x="304800" y="1224528"/>
          <a:ext cx="3893609" cy="433392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7" name="TextovéPole 6">
            <a:extLst>
              <a:ext uri="{FF2B5EF4-FFF2-40B4-BE49-F238E27FC236}">
                <a16:creationId xmlns:a16="http://schemas.microsoft.com/office/drawing/2014/main" id="{334D7BE9-C60F-D3FA-3E40-E5AA97AA9443}"/>
              </a:ext>
            </a:extLst>
          </p:cNvPr>
          <p:cNvSpPr txBox="1"/>
          <p:nvPr/>
        </p:nvSpPr>
        <p:spPr>
          <a:xfrm>
            <a:off x="5519965" y="2910149"/>
            <a:ext cx="108667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1000" b="1" dirty="0"/>
              <a:t>poprvé</a:t>
            </a:r>
            <a:endParaRPr lang="en-US" sz="1000" b="1" dirty="0"/>
          </a:p>
        </p:txBody>
      </p:sp>
      <p:sp>
        <p:nvSpPr>
          <p:cNvPr id="8" name="TextovéPole 7">
            <a:extLst>
              <a:ext uri="{FF2B5EF4-FFF2-40B4-BE49-F238E27FC236}">
                <a16:creationId xmlns:a16="http://schemas.microsoft.com/office/drawing/2014/main" id="{013EC4A1-E491-B081-D6E5-C917F0842773}"/>
              </a:ext>
            </a:extLst>
          </p:cNvPr>
          <p:cNvSpPr txBox="1"/>
          <p:nvPr/>
        </p:nvSpPr>
        <p:spPr>
          <a:xfrm>
            <a:off x="4948791" y="3204378"/>
            <a:ext cx="165785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1000" b="1" dirty="0"/>
              <a:t>1x za rok</a:t>
            </a:r>
            <a:endParaRPr lang="en-US" sz="1000" b="1" dirty="0"/>
          </a:p>
        </p:txBody>
      </p:sp>
      <p:sp>
        <p:nvSpPr>
          <p:cNvPr id="15" name="TextovéPole 14">
            <a:extLst>
              <a:ext uri="{FF2B5EF4-FFF2-40B4-BE49-F238E27FC236}">
                <a16:creationId xmlns:a16="http://schemas.microsoft.com/office/drawing/2014/main" id="{61968F6B-2C50-9C7B-F0A0-5B718F971ACC}"/>
              </a:ext>
            </a:extLst>
          </p:cNvPr>
          <p:cNvSpPr txBox="1"/>
          <p:nvPr/>
        </p:nvSpPr>
        <p:spPr>
          <a:xfrm>
            <a:off x="4730464" y="1900031"/>
            <a:ext cx="4060606" cy="338554"/>
          </a:xfrm>
          <a:prstGeom prst="rect">
            <a:avLst/>
          </a:prstGeom>
          <a:solidFill>
            <a:srgbClr val="C00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cs-CZ" sz="1600" b="1" dirty="0">
                <a:solidFill>
                  <a:schemeClr val="bg1"/>
                </a:solidFill>
              </a:rPr>
              <a:t>ODLIŠNOST TURISTICKÉ OBLASTI OD KRAJE</a:t>
            </a:r>
            <a:endParaRPr lang="en-US" sz="1600" b="1" dirty="0">
              <a:solidFill>
                <a:schemeClr val="bg1"/>
              </a:solidFill>
            </a:endParaRPr>
          </a:p>
        </p:txBody>
      </p:sp>
      <p:sp>
        <p:nvSpPr>
          <p:cNvPr id="16" name="TextovéPole 15">
            <a:extLst>
              <a:ext uri="{FF2B5EF4-FFF2-40B4-BE49-F238E27FC236}">
                <a16:creationId xmlns:a16="http://schemas.microsoft.com/office/drawing/2014/main" id="{7C417AF0-2E36-D821-A6B3-9725DEC377CB}"/>
              </a:ext>
            </a:extLst>
          </p:cNvPr>
          <p:cNvSpPr txBox="1"/>
          <p:nvPr/>
        </p:nvSpPr>
        <p:spPr>
          <a:xfrm>
            <a:off x="6039414" y="3843403"/>
            <a:ext cx="133125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1000" b="1" dirty="0"/>
              <a:t>několikrát ročně</a:t>
            </a:r>
            <a:endParaRPr lang="en-US" sz="1000" b="1" dirty="0"/>
          </a:p>
        </p:txBody>
      </p:sp>
      <p:sp>
        <p:nvSpPr>
          <p:cNvPr id="18" name="TextovéPole 17">
            <a:extLst>
              <a:ext uri="{FF2B5EF4-FFF2-40B4-BE49-F238E27FC236}">
                <a16:creationId xmlns:a16="http://schemas.microsoft.com/office/drawing/2014/main" id="{90006FC3-17A9-C839-EFD3-246F6744E327}"/>
              </a:ext>
            </a:extLst>
          </p:cNvPr>
          <p:cNvSpPr txBox="1"/>
          <p:nvPr/>
        </p:nvSpPr>
        <p:spPr>
          <a:xfrm>
            <a:off x="6785924" y="2567068"/>
            <a:ext cx="165785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1000" b="1" dirty="0"/>
              <a:t>méně než 1x za rok</a:t>
            </a:r>
            <a:endParaRPr lang="en-US" sz="1000" b="1" dirty="0"/>
          </a:p>
        </p:txBody>
      </p:sp>
      <p:sp>
        <p:nvSpPr>
          <p:cNvPr id="19" name="TextovéPole 18">
            <a:extLst>
              <a:ext uri="{FF2B5EF4-FFF2-40B4-BE49-F238E27FC236}">
                <a16:creationId xmlns:a16="http://schemas.microsoft.com/office/drawing/2014/main" id="{8834E0D9-F0D0-9196-8E57-0A6C61944F91}"/>
              </a:ext>
            </a:extLst>
          </p:cNvPr>
          <p:cNvSpPr txBox="1"/>
          <p:nvPr/>
        </p:nvSpPr>
        <p:spPr>
          <a:xfrm>
            <a:off x="299361" y="885974"/>
            <a:ext cx="4060606" cy="338554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pPr algn="ctr"/>
            <a:r>
              <a:rPr lang="cs-CZ" sz="1600" b="1" dirty="0">
                <a:solidFill>
                  <a:schemeClr val="bg1"/>
                </a:solidFill>
              </a:rPr>
              <a:t>ŘAZENO VZESTUPNĚ (ZA KRAJ)</a:t>
            </a:r>
            <a:endParaRPr lang="en-US" sz="1600" b="1" dirty="0">
              <a:solidFill>
                <a:schemeClr val="bg1"/>
              </a:solidFill>
            </a:endParaRPr>
          </a:p>
        </p:txBody>
      </p:sp>
      <p:sp>
        <p:nvSpPr>
          <p:cNvPr id="20" name="TextovéPole 19">
            <a:extLst>
              <a:ext uri="{FF2B5EF4-FFF2-40B4-BE49-F238E27FC236}">
                <a16:creationId xmlns:a16="http://schemas.microsoft.com/office/drawing/2014/main" id="{A93A9960-1B54-F188-C55B-1BB694C121CA}"/>
              </a:ext>
            </a:extLst>
          </p:cNvPr>
          <p:cNvSpPr txBox="1"/>
          <p:nvPr/>
        </p:nvSpPr>
        <p:spPr>
          <a:xfrm>
            <a:off x="4730464" y="1900031"/>
            <a:ext cx="4060606" cy="338554"/>
          </a:xfrm>
          <a:prstGeom prst="rect">
            <a:avLst/>
          </a:prstGeom>
          <a:solidFill>
            <a:srgbClr val="C00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cs-CZ" sz="1600" b="1" dirty="0">
                <a:solidFill>
                  <a:schemeClr val="bg1"/>
                </a:solidFill>
              </a:rPr>
              <a:t>ODLIŠNOST TURISTICKÉ OBLASTI OD KRAJE*</a:t>
            </a:r>
            <a:endParaRPr lang="en-US" sz="1000" b="1" dirty="0">
              <a:solidFill>
                <a:schemeClr val="bg1"/>
              </a:solidFill>
            </a:endParaRPr>
          </a:p>
        </p:txBody>
      </p:sp>
      <p:sp>
        <p:nvSpPr>
          <p:cNvPr id="23" name="TextovéPole 22">
            <a:extLst>
              <a:ext uri="{FF2B5EF4-FFF2-40B4-BE49-F238E27FC236}">
                <a16:creationId xmlns:a16="http://schemas.microsoft.com/office/drawing/2014/main" id="{767CD866-79B9-AAB3-9931-5F54159D5419}"/>
              </a:ext>
            </a:extLst>
          </p:cNvPr>
          <p:cNvSpPr txBox="1"/>
          <p:nvPr/>
        </p:nvSpPr>
        <p:spPr>
          <a:xfrm>
            <a:off x="4712119" y="4514355"/>
            <a:ext cx="4060606" cy="200055"/>
          </a:xfrm>
          <a:prstGeom prst="rect">
            <a:avLst/>
          </a:prstGeom>
          <a:solidFill>
            <a:srgbClr val="C00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cs-CZ" sz="700" b="1" dirty="0">
                <a:solidFill>
                  <a:schemeClr val="bg1"/>
                </a:solidFill>
              </a:rPr>
              <a:t>*= kde se daná odpověď vyskytuje významně častěji (relativní podíl) oproti výsledku za celý kraj</a:t>
            </a:r>
            <a:endParaRPr lang="en-US" sz="700" b="1" dirty="0">
              <a:solidFill>
                <a:schemeClr val="bg1"/>
              </a:solidFill>
            </a:endParaRPr>
          </a:p>
        </p:txBody>
      </p:sp>
      <p:sp>
        <p:nvSpPr>
          <p:cNvPr id="2" name="TextovéPole 1">
            <a:extLst>
              <a:ext uri="{FF2B5EF4-FFF2-40B4-BE49-F238E27FC236}">
                <a16:creationId xmlns:a16="http://schemas.microsoft.com/office/drawing/2014/main" id="{0142A0D3-65A3-7ACE-8F2A-E8D552AE7CCE}"/>
              </a:ext>
            </a:extLst>
          </p:cNvPr>
          <p:cNvSpPr txBox="1"/>
          <p:nvPr/>
        </p:nvSpPr>
        <p:spPr>
          <a:xfrm>
            <a:off x="6606642" y="130970"/>
            <a:ext cx="22302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cs-CZ" b="1" dirty="0">
                <a:solidFill>
                  <a:srgbClr val="002060"/>
                </a:solidFill>
              </a:rPr>
              <a:t>FREKVENCE NÁVŠTĚV</a:t>
            </a:r>
            <a:endParaRPr lang="en-US" b="1" dirty="0">
              <a:solidFill>
                <a:srgbClr val="002060"/>
              </a:solidFill>
            </a:endParaRPr>
          </a:p>
        </p:txBody>
      </p:sp>
      <p:sp>
        <p:nvSpPr>
          <p:cNvPr id="21" name="Ovál 20">
            <a:extLst>
              <a:ext uri="{FF2B5EF4-FFF2-40B4-BE49-F238E27FC236}">
                <a16:creationId xmlns:a16="http://schemas.microsoft.com/office/drawing/2014/main" id="{D9445EE5-F766-AB63-F3BE-6383DDD06096}"/>
              </a:ext>
            </a:extLst>
          </p:cNvPr>
          <p:cNvSpPr/>
          <p:nvPr/>
        </p:nvSpPr>
        <p:spPr>
          <a:xfrm>
            <a:off x="3158328" y="2395533"/>
            <a:ext cx="224118" cy="233083"/>
          </a:xfrm>
          <a:prstGeom prst="ellipse">
            <a:avLst/>
          </a:prstGeom>
          <a:noFill/>
          <a:ln w="127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Ovál 23">
            <a:extLst>
              <a:ext uri="{FF2B5EF4-FFF2-40B4-BE49-F238E27FC236}">
                <a16:creationId xmlns:a16="http://schemas.microsoft.com/office/drawing/2014/main" id="{AEBDE2F9-134E-4F79-CCA3-56D6F9FBB5E2}"/>
              </a:ext>
            </a:extLst>
          </p:cNvPr>
          <p:cNvSpPr/>
          <p:nvPr/>
        </p:nvSpPr>
        <p:spPr>
          <a:xfrm>
            <a:off x="2342364" y="3070472"/>
            <a:ext cx="224118" cy="233083"/>
          </a:xfrm>
          <a:prstGeom prst="ellipse">
            <a:avLst/>
          </a:prstGeom>
          <a:noFill/>
          <a:ln w="127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Ovál 24">
            <a:extLst>
              <a:ext uri="{FF2B5EF4-FFF2-40B4-BE49-F238E27FC236}">
                <a16:creationId xmlns:a16="http://schemas.microsoft.com/office/drawing/2014/main" id="{7427EF78-742B-4148-2207-687A4419C1C4}"/>
              </a:ext>
            </a:extLst>
          </p:cNvPr>
          <p:cNvSpPr/>
          <p:nvPr/>
        </p:nvSpPr>
        <p:spPr>
          <a:xfrm>
            <a:off x="2202771" y="4614614"/>
            <a:ext cx="224118" cy="233083"/>
          </a:xfrm>
          <a:prstGeom prst="ellipse">
            <a:avLst/>
          </a:prstGeom>
          <a:noFill/>
          <a:ln w="127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Ovál 25">
            <a:extLst>
              <a:ext uri="{FF2B5EF4-FFF2-40B4-BE49-F238E27FC236}">
                <a16:creationId xmlns:a16="http://schemas.microsoft.com/office/drawing/2014/main" id="{FF71DB74-C27C-DAA3-847D-9CE1CB6D1206}"/>
              </a:ext>
            </a:extLst>
          </p:cNvPr>
          <p:cNvSpPr/>
          <p:nvPr/>
        </p:nvSpPr>
        <p:spPr>
          <a:xfrm>
            <a:off x="2251604" y="4213489"/>
            <a:ext cx="224118" cy="233083"/>
          </a:xfrm>
          <a:prstGeom prst="ellipse">
            <a:avLst/>
          </a:prstGeom>
          <a:noFill/>
          <a:ln w="127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TextovéPole 26">
            <a:extLst>
              <a:ext uri="{FF2B5EF4-FFF2-40B4-BE49-F238E27FC236}">
                <a16:creationId xmlns:a16="http://schemas.microsoft.com/office/drawing/2014/main" id="{569D5099-45AB-7225-E391-7B7C587DAE9F}"/>
              </a:ext>
            </a:extLst>
          </p:cNvPr>
          <p:cNvSpPr txBox="1"/>
          <p:nvPr/>
        </p:nvSpPr>
        <p:spPr bwMode="auto">
          <a:xfrm>
            <a:off x="-1" y="6167197"/>
            <a:ext cx="2794959" cy="430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eaLnBrk="0" hangingPunct="0">
              <a:defRPr/>
            </a:pPr>
            <a:r>
              <a:rPr lang="cs-CZ" sz="1100" dirty="0">
                <a:solidFill>
                  <a:schemeClr val="bg1">
                    <a:lumMod val="65000"/>
                  </a:schemeClr>
                </a:solidFill>
              </a:rPr>
              <a:t>%, n = 1 605, návštěvnici  Zlínského kraje, </a:t>
            </a:r>
            <a:br>
              <a:rPr lang="cs-CZ" sz="1100" dirty="0">
                <a:solidFill>
                  <a:schemeClr val="bg1">
                    <a:lumMod val="65000"/>
                  </a:schemeClr>
                </a:solidFill>
              </a:rPr>
            </a:br>
            <a:r>
              <a:rPr lang="cs-CZ" sz="1100" dirty="0">
                <a:solidFill>
                  <a:schemeClr val="bg1">
                    <a:lumMod val="65000"/>
                  </a:schemeClr>
                </a:solidFill>
              </a:rPr>
              <a:t>VII-X/2022</a:t>
            </a:r>
          </a:p>
        </p:txBody>
      </p:sp>
    </p:spTree>
    <p:extLst>
      <p:ext uri="{BB962C8B-B14F-4D97-AF65-F5344CB8AC3E}">
        <p14:creationId xmlns:p14="http://schemas.microsoft.com/office/powerpoint/2010/main" val="16432337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Skupina 24">
            <a:extLst>
              <a:ext uri="{FF2B5EF4-FFF2-40B4-BE49-F238E27FC236}">
                <a16:creationId xmlns:a16="http://schemas.microsoft.com/office/drawing/2014/main" id="{46A28D61-D93D-088D-9C96-2A4F9DA58BC8}"/>
              </a:ext>
            </a:extLst>
          </p:cNvPr>
          <p:cNvGrpSpPr/>
          <p:nvPr/>
        </p:nvGrpSpPr>
        <p:grpSpPr>
          <a:xfrm>
            <a:off x="4710206" y="2102431"/>
            <a:ext cx="4147127" cy="2572487"/>
            <a:chOff x="4868704" y="739472"/>
            <a:chExt cx="3857381" cy="2572487"/>
          </a:xfrm>
        </p:grpSpPr>
        <p:pic>
          <p:nvPicPr>
            <p:cNvPr id="26" name="Obrázek 25">
              <a:extLst>
                <a:ext uri="{FF2B5EF4-FFF2-40B4-BE49-F238E27FC236}">
                  <a16:creationId xmlns:a16="http://schemas.microsoft.com/office/drawing/2014/main" id="{8E48F782-DF77-229D-6ADC-7267A3805DB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943020" y="739472"/>
              <a:ext cx="3783065" cy="2494800"/>
            </a:xfrm>
            <a:prstGeom prst="rect">
              <a:avLst/>
            </a:prstGeom>
          </p:spPr>
        </p:pic>
        <p:sp>
          <p:nvSpPr>
            <p:cNvPr id="27" name="Obdélník 26">
              <a:extLst>
                <a:ext uri="{FF2B5EF4-FFF2-40B4-BE49-F238E27FC236}">
                  <a16:creationId xmlns:a16="http://schemas.microsoft.com/office/drawing/2014/main" id="{C86E12C3-1DAE-1F8D-89C6-F6E1BC9AF663}"/>
                </a:ext>
              </a:extLst>
            </p:cNvPr>
            <p:cNvSpPr/>
            <p:nvPr/>
          </p:nvSpPr>
          <p:spPr>
            <a:xfrm>
              <a:off x="4868704" y="817159"/>
              <a:ext cx="3783600" cy="2494800"/>
            </a:xfrm>
            <a:prstGeom prst="rect">
              <a:avLst/>
            </a:prstGeom>
            <a:solidFill>
              <a:schemeClr val="bg1">
                <a:lumMod val="95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s-CZ"/>
            </a:p>
          </p:txBody>
        </p:sp>
      </p:grpSp>
      <p:cxnSp>
        <p:nvCxnSpPr>
          <p:cNvPr id="4" name="Přímá spojnice 3"/>
          <p:cNvCxnSpPr/>
          <p:nvPr/>
        </p:nvCxnSpPr>
        <p:spPr>
          <a:xfrm>
            <a:off x="-2" y="5954166"/>
            <a:ext cx="9144002" cy="0"/>
          </a:xfrm>
          <a:prstGeom prst="line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Obdélník 8"/>
          <p:cNvSpPr/>
          <p:nvPr/>
        </p:nvSpPr>
        <p:spPr>
          <a:xfrm>
            <a:off x="2794958" y="5944198"/>
            <a:ext cx="6349042" cy="915741"/>
          </a:xfrm>
          <a:prstGeom prst="rect">
            <a:avLst/>
          </a:prstGeom>
          <a:gradFill flip="none" rotWithShape="1">
            <a:gsLst>
              <a:gs pos="0">
                <a:schemeClr val="tx1">
                  <a:lumMod val="95000"/>
                  <a:lumOff val="5000"/>
                </a:schemeClr>
              </a:gs>
              <a:gs pos="100000">
                <a:schemeClr val="tx1">
                  <a:lumMod val="85000"/>
                  <a:lumOff val="15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0" name="Obdélník 9"/>
          <p:cNvSpPr/>
          <p:nvPr/>
        </p:nvSpPr>
        <p:spPr>
          <a:xfrm>
            <a:off x="-2" y="5944197"/>
            <a:ext cx="2794960" cy="915741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cxnSp>
        <p:nvCxnSpPr>
          <p:cNvPr id="3" name="Přímá spojnice 2"/>
          <p:cNvCxnSpPr/>
          <p:nvPr/>
        </p:nvCxnSpPr>
        <p:spPr>
          <a:xfrm>
            <a:off x="2794958" y="5944198"/>
            <a:ext cx="0" cy="915742"/>
          </a:xfrm>
          <a:prstGeom prst="line">
            <a:avLst/>
          </a:prstGeom>
          <a:ln w="57150">
            <a:solidFill>
              <a:srgbClr val="DC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Picture 4" descr="C:\Users\Ladislav Klika\AppData\Local\Microsoft\Windows\Temporary Internet Files\Content.Outlook\5GBJ3LF5\Logo Mind Bridge popis.tif"/>
          <p:cNvPicPr>
            <a:picLocks noChangeAspect="1" noChangeArrowheads="1"/>
          </p:cNvPicPr>
          <p:nvPr/>
        </p:nvPicPr>
        <p:blipFill>
          <a:blip r:embed="rId3" cstate="print"/>
          <a:srcRect l="841" r="9946"/>
          <a:stretch>
            <a:fillRect/>
          </a:stretch>
        </p:blipFill>
        <p:spPr bwMode="auto">
          <a:xfrm>
            <a:off x="8342191" y="6099453"/>
            <a:ext cx="681038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6" name="TextovéPole 65"/>
          <p:cNvSpPr txBox="1"/>
          <p:nvPr/>
        </p:nvSpPr>
        <p:spPr>
          <a:xfrm>
            <a:off x="-36629" y="6575911"/>
            <a:ext cx="316112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fld id="{9EED3D73-354E-4515-B7AC-77E35537A977}" type="slidenum">
              <a:rPr lang="cs-CZ" sz="1000" smtClean="0">
                <a:solidFill>
                  <a:schemeClr val="bg1">
                    <a:lumMod val="75000"/>
                  </a:schemeClr>
                </a:solidFill>
              </a:rPr>
              <a:pPr/>
              <a:t>7</a:t>
            </a:fld>
            <a:endParaRPr lang="cs-CZ" sz="10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22" name="Nadpis 2"/>
          <p:cNvSpPr txBox="1">
            <a:spLocks/>
          </p:cNvSpPr>
          <p:nvPr/>
        </p:nvSpPr>
        <p:spPr>
          <a:xfrm>
            <a:off x="2794958" y="5954167"/>
            <a:ext cx="5469149" cy="9057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40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cs-CZ" altLang="cs-CZ" b="1" dirty="0">
                <a:solidFill>
                  <a:schemeClr val="bg1"/>
                </a:solidFill>
              </a:rPr>
              <a:t>Rozhodující je pro informaci o lokalitách / regionu Zlínského kraje vlastní zkušenost. V případě oblasti Kroměřížsko jsou významné i všechny další zdroje. </a:t>
            </a:r>
            <a:endParaRPr lang="en-US" altLang="cs-CZ" b="1" dirty="0">
              <a:solidFill>
                <a:schemeClr val="bg1"/>
              </a:solidFill>
            </a:endParaRPr>
          </a:p>
        </p:txBody>
      </p:sp>
      <p:sp>
        <p:nvSpPr>
          <p:cNvPr id="5" name="AutoShape 9" descr="Výsledek obrázku pro baťa"/>
          <p:cNvSpPr>
            <a:spLocks noChangeAspect="1" noChangeArrowheads="1"/>
          </p:cNvSpPr>
          <p:nvPr/>
        </p:nvSpPr>
        <p:spPr bwMode="auto">
          <a:xfrm>
            <a:off x="0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cs-CZ"/>
          </a:p>
        </p:txBody>
      </p:sp>
      <p:sp>
        <p:nvSpPr>
          <p:cNvPr id="28" name="TextovéPole 27">
            <a:extLst>
              <a:ext uri="{FF2B5EF4-FFF2-40B4-BE49-F238E27FC236}">
                <a16:creationId xmlns:a16="http://schemas.microsoft.com/office/drawing/2014/main" id="{82A68B24-67B6-4D76-A7DE-85C1E897A0B9}"/>
              </a:ext>
            </a:extLst>
          </p:cNvPr>
          <p:cNvSpPr txBox="1"/>
          <p:nvPr/>
        </p:nvSpPr>
        <p:spPr>
          <a:xfrm>
            <a:off x="356258" y="154618"/>
            <a:ext cx="8429153" cy="55399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r>
              <a:rPr lang="cs-CZ" sz="1000" dirty="0"/>
              <a:t>Základ: Všichni respondenti, n =  1 605, celý vzorek</a:t>
            </a:r>
          </a:p>
          <a:p>
            <a:r>
              <a:rPr lang="cs-CZ" sz="1000" dirty="0"/>
              <a:t>%</a:t>
            </a:r>
          </a:p>
          <a:p>
            <a:r>
              <a:rPr lang="cs-CZ" sz="1000" dirty="0">
                <a:solidFill>
                  <a:srgbClr val="000000"/>
                </a:solidFill>
              </a:rPr>
              <a:t>Q2. Jak jste se o této lokalitě / regionu dozvěděl/a</a:t>
            </a:r>
            <a:r>
              <a:rPr lang="it-IT" sz="1000" dirty="0"/>
              <a:t>? </a:t>
            </a:r>
            <a:endParaRPr lang="cs-CZ" sz="1000" dirty="0"/>
          </a:p>
        </p:txBody>
      </p:sp>
      <p:sp>
        <p:nvSpPr>
          <p:cNvPr id="17" name="Pravá složená závorka 16">
            <a:extLst>
              <a:ext uri="{FF2B5EF4-FFF2-40B4-BE49-F238E27FC236}">
                <a16:creationId xmlns:a16="http://schemas.microsoft.com/office/drawing/2014/main" id="{E2E2D409-9ADA-4309-8E0F-4B6EDD1BD621}"/>
              </a:ext>
            </a:extLst>
          </p:cNvPr>
          <p:cNvSpPr/>
          <p:nvPr/>
        </p:nvSpPr>
        <p:spPr>
          <a:xfrm>
            <a:off x="4198409" y="885979"/>
            <a:ext cx="311066" cy="5001012"/>
          </a:xfrm>
          <a:prstGeom prst="rightBrace">
            <a:avLst/>
          </a:prstGeom>
          <a:ln>
            <a:prstDash val="sysDot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38" name="TextovéPole 37">
            <a:extLst>
              <a:ext uri="{FF2B5EF4-FFF2-40B4-BE49-F238E27FC236}">
                <a16:creationId xmlns:a16="http://schemas.microsoft.com/office/drawing/2014/main" id="{8DD45DAA-5786-479E-B1D7-BD2F0C874D77}"/>
              </a:ext>
            </a:extLst>
          </p:cNvPr>
          <p:cNvSpPr txBox="1"/>
          <p:nvPr/>
        </p:nvSpPr>
        <p:spPr>
          <a:xfrm>
            <a:off x="279483" y="5615665"/>
            <a:ext cx="1723361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800" dirty="0"/>
              <a:t>Báze: v</a:t>
            </a:r>
            <a:r>
              <a:rPr lang="cs-CZ" sz="800" dirty="0">
                <a:solidFill>
                  <a:srgbClr val="000000"/>
                </a:solidFill>
                <a:latin typeface="Calibri"/>
                <a:cs typeface="Calibri"/>
              </a:rPr>
              <a:t>šichni</a:t>
            </a:r>
            <a:r>
              <a:rPr lang="cs-CZ" sz="800" dirty="0"/>
              <a:t> respondenti (n=1 605)</a:t>
            </a:r>
          </a:p>
        </p:txBody>
      </p:sp>
      <p:graphicFrame>
        <p:nvGraphicFramePr>
          <p:cNvPr id="12" name="Graf 11">
            <a:extLst>
              <a:ext uri="{FF2B5EF4-FFF2-40B4-BE49-F238E27FC236}">
                <a16:creationId xmlns:a16="http://schemas.microsoft.com/office/drawing/2014/main" id="{0643A4F2-284C-C476-077A-E9638C6410F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842145271"/>
              </p:ext>
            </p:extLst>
          </p:nvPr>
        </p:nvGraphicFramePr>
        <p:xfrm>
          <a:off x="304800" y="1224528"/>
          <a:ext cx="3893609" cy="433392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7" name="TextovéPole 6">
            <a:extLst>
              <a:ext uri="{FF2B5EF4-FFF2-40B4-BE49-F238E27FC236}">
                <a16:creationId xmlns:a16="http://schemas.microsoft.com/office/drawing/2014/main" id="{334D7BE9-C60F-D3FA-3E40-E5AA97AA9443}"/>
              </a:ext>
            </a:extLst>
          </p:cNvPr>
          <p:cNvSpPr txBox="1"/>
          <p:nvPr/>
        </p:nvSpPr>
        <p:spPr>
          <a:xfrm>
            <a:off x="5282130" y="3180319"/>
            <a:ext cx="108667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1000" b="1" dirty="0"/>
              <a:t>internet, tisk</a:t>
            </a:r>
            <a:endParaRPr lang="en-US" sz="1000" b="1" dirty="0"/>
          </a:p>
        </p:txBody>
      </p:sp>
      <p:sp>
        <p:nvSpPr>
          <p:cNvPr id="8" name="TextovéPole 7">
            <a:extLst>
              <a:ext uri="{FF2B5EF4-FFF2-40B4-BE49-F238E27FC236}">
                <a16:creationId xmlns:a16="http://schemas.microsoft.com/office/drawing/2014/main" id="{013EC4A1-E491-B081-D6E5-C917F0842773}"/>
              </a:ext>
            </a:extLst>
          </p:cNvPr>
          <p:cNvSpPr txBox="1"/>
          <p:nvPr/>
        </p:nvSpPr>
        <p:spPr>
          <a:xfrm>
            <a:off x="5026444" y="2870255"/>
            <a:ext cx="165785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1000" b="1" dirty="0"/>
              <a:t>od příbuzných a známých</a:t>
            </a:r>
            <a:endParaRPr lang="en-US" sz="1000" b="1" dirty="0"/>
          </a:p>
        </p:txBody>
      </p:sp>
      <p:sp>
        <p:nvSpPr>
          <p:cNvPr id="13" name="TextovéPole 12">
            <a:extLst>
              <a:ext uri="{FF2B5EF4-FFF2-40B4-BE49-F238E27FC236}">
                <a16:creationId xmlns:a16="http://schemas.microsoft.com/office/drawing/2014/main" id="{B6B07263-DA9A-D9CC-D403-3BC86D73D585}"/>
              </a:ext>
            </a:extLst>
          </p:cNvPr>
          <p:cNvSpPr txBox="1"/>
          <p:nvPr/>
        </p:nvSpPr>
        <p:spPr>
          <a:xfrm>
            <a:off x="5914823" y="3822393"/>
            <a:ext cx="122638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1000" b="1" dirty="0"/>
              <a:t>vlastní zkušenost</a:t>
            </a:r>
            <a:endParaRPr lang="en-US" sz="1000" b="1" dirty="0"/>
          </a:p>
        </p:txBody>
      </p:sp>
      <p:sp>
        <p:nvSpPr>
          <p:cNvPr id="16" name="TextovéPole 15">
            <a:extLst>
              <a:ext uri="{FF2B5EF4-FFF2-40B4-BE49-F238E27FC236}">
                <a16:creationId xmlns:a16="http://schemas.microsoft.com/office/drawing/2014/main" id="{7DFCEE8A-9927-C187-ECAB-0E9A8CB73772}"/>
              </a:ext>
            </a:extLst>
          </p:cNvPr>
          <p:cNvSpPr txBox="1"/>
          <p:nvPr/>
        </p:nvSpPr>
        <p:spPr>
          <a:xfrm>
            <a:off x="4730464" y="1905884"/>
            <a:ext cx="4060606" cy="338554"/>
          </a:xfrm>
          <a:prstGeom prst="rect">
            <a:avLst/>
          </a:prstGeom>
          <a:solidFill>
            <a:srgbClr val="C00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cs-CZ" sz="1600" b="1" dirty="0">
                <a:solidFill>
                  <a:schemeClr val="bg1"/>
                </a:solidFill>
              </a:rPr>
              <a:t>ODLIŠNOST TURISTICKÉ OBLASTI OD KRAJE*</a:t>
            </a:r>
            <a:endParaRPr lang="en-US" sz="1600" b="1" dirty="0">
              <a:solidFill>
                <a:schemeClr val="bg1"/>
              </a:solidFill>
            </a:endParaRPr>
          </a:p>
        </p:txBody>
      </p:sp>
      <p:sp>
        <p:nvSpPr>
          <p:cNvPr id="18" name="TextovéPole 17">
            <a:extLst>
              <a:ext uri="{FF2B5EF4-FFF2-40B4-BE49-F238E27FC236}">
                <a16:creationId xmlns:a16="http://schemas.microsoft.com/office/drawing/2014/main" id="{3ED87FA7-9A28-0FCA-FFB8-5594452B435E}"/>
              </a:ext>
            </a:extLst>
          </p:cNvPr>
          <p:cNvSpPr txBox="1"/>
          <p:nvPr/>
        </p:nvSpPr>
        <p:spPr>
          <a:xfrm>
            <a:off x="299361" y="885974"/>
            <a:ext cx="4060606" cy="338554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pPr algn="ctr"/>
            <a:r>
              <a:rPr lang="cs-CZ" sz="1600" b="1" dirty="0">
                <a:solidFill>
                  <a:schemeClr val="bg1"/>
                </a:solidFill>
              </a:rPr>
              <a:t>ŘAZENO PODLE ODPOVĚDÍ ZA KRAJ</a:t>
            </a:r>
            <a:endParaRPr lang="en-US" sz="1600" b="1" dirty="0">
              <a:solidFill>
                <a:schemeClr val="bg1"/>
              </a:solidFill>
            </a:endParaRPr>
          </a:p>
        </p:txBody>
      </p:sp>
      <p:sp>
        <p:nvSpPr>
          <p:cNvPr id="20" name="TextovéPole 19">
            <a:extLst>
              <a:ext uri="{FF2B5EF4-FFF2-40B4-BE49-F238E27FC236}">
                <a16:creationId xmlns:a16="http://schemas.microsoft.com/office/drawing/2014/main" id="{E7F7056E-16E3-499C-CD56-EDCD84C590CD}"/>
              </a:ext>
            </a:extLst>
          </p:cNvPr>
          <p:cNvSpPr txBox="1"/>
          <p:nvPr/>
        </p:nvSpPr>
        <p:spPr>
          <a:xfrm>
            <a:off x="4712119" y="4520208"/>
            <a:ext cx="4060606" cy="200055"/>
          </a:xfrm>
          <a:prstGeom prst="rect">
            <a:avLst/>
          </a:prstGeom>
          <a:solidFill>
            <a:srgbClr val="C00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cs-CZ" sz="700" b="1" dirty="0">
                <a:solidFill>
                  <a:schemeClr val="bg1"/>
                </a:solidFill>
              </a:rPr>
              <a:t>*= kde se daná odpověď vyskytuje významně častěji (relativní podíl) oproti výsledku za celý kraj</a:t>
            </a:r>
            <a:endParaRPr lang="en-US" sz="700" b="1" dirty="0">
              <a:solidFill>
                <a:schemeClr val="bg1"/>
              </a:solidFill>
            </a:endParaRPr>
          </a:p>
        </p:txBody>
      </p:sp>
      <p:sp>
        <p:nvSpPr>
          <p:cNvPr id="2" name="TextovéPole 1">
            <a:extLst>
              <a:ext uri="{FF2B5EF4-FFF2-40B4-BE49-F238E27FC236}">
                <a16:creationId xmlns:a16="http://schemas.microsoft.com/office/drawing/2014/main" id="{67DF343E-B53D-F3F6-B355-472E0B474DF9}"/>
              </a:ext>
            </a:extLst>
          </p:cNvPr>
          <p:cNvSpPr txBox="1"/>
          <p:nvPr/>
        </p:nvSpPr>
        <p:spPr>
          <a:xfrm>
            <a:off x="4197457" y="130970"/>
            <a:ext cx="46394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cs-CZ" b="1" dirty="0">
                <a:solidFill>
                  <a:srgbClr val="002060"/>
                </a:solidFill>
              </a:rPr>
              <a:t>INFORMAČNÍ ZDROJ – ODKUD SE DOZVĚDĚL/A</a:t>
            </a:r>
            <a:endParaRPr lang="en-US" b="1" dirty="0">
              <a:solidFill>
                <a:srgbClr val="002060"/>
              </a:solidFill>
            </a:endParaRPr>
          </a:p>
        </p:txBody>
      </p:sp>
      <p:sp>
        <p:nvSpPr>
          <p:cNvPr id="19" name="Ovál 18">
            <a:extLst>
              <a:ext uri="{FF2B5EF4-FFF2-40B4-BE49-F238E27FC236}">
                <a16:creationId xmlns:a16="http://schemas.microsoft.com/office/drawing/2014/main" id="{AFEC6EDE-03CD-7E8E-1D64-6AC350B46313}"/>
              </a:ext>
            </a:extLst>
          </p:cNvPr>
          <p:cNvSpPr/>
          <p:nvPr/>
        </p:nvSpPr>
        <p:spPr>
          <a:xfrm>
            <a:off x="2440621" y="3121673"/>
            <a:ext cx="224118" cy="233083"/>
          </a:xfrm>
          <a:prstGeom prst="ellipse">
            <a:avLst/>
          </a:prstGeom>
          <a:noFill/>
          <a:ln w="127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Ovál 20">
            <a:extLst>
              <a:ext uri="{FF2B5EF4-FFF2-40B4-BE49-F238E27FC236}">
                <a16:creationId xmlns:a16="http://schemas.microsoft.com/office/drawing/2014/main" id="{B1A770E9-B983-B7B6-929F-BFE7319DAF60}"/>
              </a:ext>
            </a:extLst>
          </p:cNvPr>
          <p:cNvSpPr/>
          <p:nvPr/>
        </p:nvSpPr>
        <p:spPr>
          <a:xfrm>
            <a:off x="2740187" y="2235087"/>
            <a:ext cx="224118" cy="233083"/>
          </a:xfrm>
          <a:prstGeom prst="ellipse">
            <a:avLst/>
          </a:prstGeom>
          <a:noFill/>
          <a:ln w="127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Ovál 22">
            <a:extLst>
              <a:ext uri="{FF2B5EF4-FFF2-40B4-BE49-F238E27FC236}">
                <a16:creationId xmlns:a16="http://schemas.microsoft.com/office/drawing/2014/main" id="{6FAF8799-CB27-018A-5449-E3C87B8BD040}"/>
              </a:ext>
            </a:extLst>
          </p:cNvPr>
          <p:cNvSpPr/>
          <p:nvPr/>
        </p:nvSpPr>
        <p:spPr>
          <a:xfrm>
            <a:off x="2769298" y="1987916"/>
            <a:ext cx="224118" cy="233083"/>
          </a:xfrm>
          <a:prstGeom prst="ellipse">
            <a:avLst/>
          </a:prstGeom>
          <a:noFill/>
          <a:ln w="127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TextovéPole 23">
            <a:extLst>
              <a:ext uri="{FF2B5EF4-FFF2-40B4-BE49-F238E27FC236}">
                <a16:creationId xmlns:a16="http://schemas.microsoft.com/office/drawing/2014/main" id="{73444B7A-5722-BE20-02C1-BFDB505EE508}"/>
              </a:ext>
            </a:extLst>
          </p:cNvPr>
          <p:cNvSpPr txBox="1"/>
          <p:nvPr/>
        </p:nvSpPr>
        <p:spPr bwMode="auto">
          <a:xfrm>
            <a:off x="-1" y="6167197"/>
            <a:ext cx="2794959" cy="430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eaLnBrk="0" hangingPunct="0">
              <a:defRPr/>
            </a:pPr>
            <a:r>
              <a:rPr lang="cs-CZ" sz="1100" dirty="0">
                <a:solidFill>
                  <a:schemeClr val="bg1">
                    <a:lumMod val="65000"/>
                  </a:schemeClr>
                </a:solidFill>
              </a:rPr>
              <a:t>%, n = 1 605, návštěvnici  Zlínského kraje, </a:t>
            </a:r>
            <a:br>
              <a:rPr lang="cs-CZ" sz="1100" dirty="0">
                <a:solidFill>
                  <a:schemeClr val="bg1">
                    <a:lumMod val="65000"/>
                  </a:schemeClr>
                </a:solidFill>
              </a:rPr>
            </a:br>
            <a:r>
              <a:rPr lang="cs-CZ" sz="1100" dirty="0">
                <a:solidFill>
                  <a:schemeClr val="bg1">
                    <a:lumMod val="65000"/>
                  </a:schemeClr>
                </a:solidFill>
              </a:rPr>
              <a:t>VII-X/2022</a:t>
            </a:r>
          </a:p>
        </p:txBody>
      </p:sp>
      <p:sp>
        <p:nvSpPr>
          <p:cNvPr id="29" name="Ovál 28">
            <a:extLst>
              <a:ext uri="{FF2B5EF4-FFF2-40B4-BE49-F238E27FC236}">
                <a16:creationId xmlns:a16="http://schemas.microsoft.com/office/drawing/2014/main" id="{589ED903-1265-C423-6BD0-566CFCC72C32}"/>
              </a:ext>
            </a:extLst>
          </p:cNvPr>
          <p:cNvSpPr/>
          <p:nvPr/>
        </p:nvSpPr>
        <p:spPr>
          <a:xfrm>
            <a:off x="2257877" y="3664167"/>
            <a:ext cx="224118" cy="233083"/>
          </a:xfrm>
          <a:prstGeom prst="ellipse">
            <a:avLst/>
          </a:prstGeom>
          <a:noFill/>
          <a:ln w="127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Ovál 29">
            <a:extLst>
              <a:ext uri="{FF2B5EF4-FFF2-40B4-BE49-F238E27FC236}">
                <a16:creationId xmlns:a16="http://schemas.microsoft.com/office/drawing/2014/main" id="{1E458A37-6D6F-786B-D784-EC2935088963}"/>
              </a:ext>
            </a:extLst>
          </p:cNvPr>
          <p:cNvSpPr/>
          <p:nvPr/>
        </p:nvSpPr>
        <p:spPr>
          <a:xfrm>
            <a:off x="2606761" y="2546508"/>
            <a:ext cx="224118" cy="233083"/>
          </a:xfrm>
          <a:prstGeom prst="ellipse">
            <a:avLst/>
          </a:prstGeom>
          <a:noFill/>
          <a:ln w="127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Ovál 30">
            <a:extLst>
              <a:ext uri="{FF2B5EF4-FFF2-40B4-BE49-F238E27FC236}">
                <a16:creationId xmlns:a16="http://schemas.microsoft.com/office/drawing/2014/main" id="{B4AACF94-30D8-2BCA-C7A5-74C6B50E8FE7}"/>
              </a:ext>
            </a:extLst>
          </p:cNvPr>
          <p:cNvSpPr/>
          <p:nvPr/>
        </p:nvSpPr>
        <p:spPr>
          <a:xfrm>
            <a:off x="2251604" y="4222401"/>
            <a:ext cx="224118" cy="233083"/>
          </a:xfrm>
          <a:prstGeom prst="ellipse">
            <a:avLst/>
          </a:prstGeom>
          <a:noFill/>
          <a:ln w="127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Ovál 31">
            <a:extLst>
              <a:ext uri="{FF2B5EF4-FFF2-40B4-BE49-F238E27FC236}">
                <a16:creationId xmlns:a16="http://schemas.microsoft.com/office/drawing/2014/main" id="{648DE56A-D762-A59C-6398-75F226BA057B}"/>
              </a:ext>
            </a:extLst>
          </p:cNvPr>
          <p:cNvSpPr/>
          <p:nvPr/>
        </p:nvSpPr>
        <p:spPr>
          <a:xfrm>
            <a:off x="3915323" y="1521659"/>
            <a:ext cx="224118" cy="233083"/>
          </a:xfrm>
          <a:prstGeom prst="ellipse">
            <a:avLst/>
          </a:prstGeom>
          <a:noFill/>
          <a:ln w="127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Ovál 32">
            <a:extLst>
              <a:ext uri="{FF2B5EF4-FFF2-40B4-BE49-F238E27FC236}">
                <a16:creationId xmlns:a16="http://schemas.microsoft.com/office/drawing/2014/main" id="{F58BA372-8151-E4A5-D5BC-EB7C998161E8}"/>
              </a:ext>
            </a:extLst>
          </p:cNvPr>
          <p:cNvSpPr/>
          <p:nvPr/>
        </p:nvSpPr>
        <p:spPr>
          <a:xfrm>
            <a:off x="3702899" y="1628174"/>
            <a:ext cx="224118" cy="233083"/>
          </a:xfrm>
          <a:prstGeom prst="ellipse">
            <a:avLst/>
          </a:prstGeom>
          <a:noFill/>
          <a:ln w="127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TextovéPole 33">
            <a:extLst>
              <a:ext uri="{FF2B5EF4-FFF2-40B4-BE49-F238E27FC236}">
                <a16:creationId xmlns:a16="http://schemas.microsoft.com/office/drawing/2014/main" id="{B2BAFBE5-A8FC-A73F-C6E9-68669573CEB7}"/>
              </a:ext>
            </a:extLst>
          </p:cNvPr>
          <p:cNvSpPr txBox="1"/>
          <p:nvPr/>
        </p:nvSpPr>
        <p:spPr>
          <a:xfrm>
            <a:off x="6496963" y="3420924"/>
            <a:ext cx="122638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1000" b="1" dirty="0"/>
              <a:t>vlastní zkušenost</a:t>
            </a:r>
            <a:endParaRPr lang="en-US" sz="1000" b="1" dirty="0"/>
          </a:p>
        </p:txBody>
      </p:sp>
      <p:sp>
        <p:nvSpPr>
          <p:cNvPr id="35" name="TextovéPole 34">
            <a:extLst>
              <a:ext uri="{FF2B5EF4-FFF2-40B4-BE49-F238E27FC236}">
                <a16:creationId xmlns:a16="http://schemas.microsoft.com/office/drawing/2014/main" id="{0DAA55D8-3DB8-DF13-3EF1-29F11529A2D9}"/>
              </a:ext>
            </a:extLst>
          </p:cNvPr>
          <p:cNvSpPr txBox="1"/>
          <p:nvPr/>
        </p:nvSpPr>
        <p:spPr>
          <a:xfrm>
            <a:off x="6885026" y="2637301"/>
            <a:ext cx="165785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1000" b="1" dirty="0"/>
              <a:t>od příbuzných a známých</a:t>
            </a:r>
            <a:endParaRPr lang="en-US" sz="1000" b="1" dirty="0"/>
          </a:p>
        </p:txBody>
      </p:sp>
      <p:sp>
        <p:nvSpPr>
          <p:cNvPr id="36" name="TextovéPole 35">
            <a:extLst>
              <a:ext uri="{FF2B5EF4-FFF2-40B4-BE49-F238E27FC236}">
                <a16:creationId xmlns:a16="http://schemas.microsoft.com/office/drawing/2014/main" id="{8B22693E-4E8B-4085-1295-54FA13B4BA9B}"/>
              </a:ext>
            </a:extLst>
          </p:cNvPr>
          <p:cNvSpPr txBox="1"/>
          <p:nvPr/>
        </p:nvSpPr>
        <p:spPr>
          <a:xfrm>
            <a:off x="5825468" y="2704250"/>
            <a:ext cx="108667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1000" b="1" dirty="0"/>
              <a:t>CK, škola / práce</a:t>
            </a:r>
            <a:endParaRPr lang="en-US" sz="1000" b="1" dirty="0"/>
          </a:p>
        </p:txBody>
      </p:sp>
    </p:spTree>
    <p:extLst>
      <p:ext uri="{BB962C8B-B14F-4D97-AF65-F5344CB8AC3E}">
        <p14:creationId xmlns:p14="http://schemas.microsoft.com/office/powerpoint/2010/main" val="30146771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Skupina 24">
            <a:extLst>
              <a:ext uri="{FF2B5EF4-FFF2-40B4-BE49-F238E27FC236}">
                <a16:creationId xmlns:a16="http://schemas.microsoft.com/office/drawing/2014/main" id="{B1A1B5D4-3F8C-A716-C46C-8D68CF9FA63E}"/>
              </a:ext>
            </a:extLst>
          </p:cNvPr>
          <p:cNvGrpSpPr/>
          <p:nvPr/>
        </p:nvGrpSpPr>
        <p:grpSpPr>
          <a:xfrm>
            <a:off x="4710206" y="2096579"/>
            <a:ext cx="4147127" cy="2572487"/>
            <a:chOff x="4868704" y="739472"/>
            <a:chExt cx="3857381" cy="2572487"/>
          </a:xfrm>
        </p:grpSpPr>
        <p:pic>
          <p:nvPicPr>
            <p:cNvPr id="26" name="Obrázek 25">
              <a:extLst>
                <a:ext uri="{FF2B5EF4-FFF2-40B4-BE49-F238E27FC236}">
                  <a16:creationId xmlns:a16="http://schemas.microsoft.com/office/drawing/2014/main" id="{EB530219-B4F3-A42F-57E8-1A84824E20C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943020" y="739472"/>
              <a:ext cx="3783065" cy="2494800"/>
            </a:xfrm>
            <a:prstGeom prst="rect">
              <a:avLst/>
            </a:prstGeom>
          </p:spPr>
        </p:pic>
        <p:sp>
          <p:nvSpPr>
            <p:cNvPr id="27" name="Obdélník 26">
              <a:extLst>
                <a:ext uri="{FF2B5EF4-FFF2-40B4-BE49-F238E27FC236}">
                  <a16:creationId xmlns:a16="http://schemas.microsoft.com/office/drawing/2014/main" id="{0777E343-F6E7-7DC1-2628-C9D945C704D1}"/>
                </a:ext>
              </a:extLst>
            </p:cNvPr>
            <p:cNvSpPr/>
            <p:nvPr/>
          </p:nvSpPr>
          <p:spPr>
            <a:xfrm>
              <a:off x="4868704" y="817159"/>
              <a:ext cx="3783600" cy="2494800"/>
            </a:xfrm>
            <a:prstGeom prst="rect">
              <a:avLst/>
            </a:prstGeom>
            <a:solidFill>
              <a:schemeClr val="bg1">
                <a:lumMod val="95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s-CZ"/>
            </a:p>
          </p:txBody>
        </p:sp>
      </p:grpSp>
      <p:cxnSp>
        <p:nvCxnSpPr>
          <p:cNvPr id="4" name="Přímá spojnice 3"/>
          <p:cNvCxnSpPr/>
          <p:nvPr/>
        </p:nvCxnSpPr>
        <p:spPr>
          <a:xfrm>
            <a:off x="-2" y="5954166"/>
            <a:ext cx="9144002" cy="0"/>
          </a:xfrm>
          <a:prstGeom prst="line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Obdélník 8"/>
          <p:cNvSpPr/>
          <p:nvPr/>
        </p:nvSpPr>
        <p:spPr>
          <a:xfrm>
            <a:off x="2794958" y="5944198"/>
            <a:ext cx="6349042" cy="915741"/>
          </a:xfrm>
          <a:prstGeom prst="rect">
            <a:avLst/>
          </a:prstGeom>
          <a:gradFill flip="none" rotWithShape="1">
            <a:gsLst>
              <a:gs pos="0">
                <a:schemeClr val="tx1">
                  <a:lumMod val="95000"/>
                  <a:lumOff val="5000"/>
                </a:schemeClr>
              </a:gs>
              <a:gs pos="100000">
                <a:schemeClr val="tx1">
                  <a:lumMod val="85000"/>
                  <a:lumOff val="15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0" name="Obdélník 9"/>
          <p:cNvSpPr/>
          <p:nvPr/>
        </p:nvSpPr>
        <p:spPr>
          <a:xfrm>
            <a:off x="-2" y="5944197"/>
            <a:ext cx="2794960" cy="915741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cxnSp>
        <p:nvCxnSpPr>
          <p:cNvPr id="3" name="Přímá spojnice 2"/>
          <p:cNvCxnSpPr/>
          <p:nvPr/>
        </p:nvCxnSpPr>
        <p:spPr>
          <a:xfrm>
            <a:off x="2794958" y="5944198"/>
            <a:ext cx="0" cy="915742"/>
          </a:xfrm>
          <a:prstGeom prst="line">
            <a:avLst/>
          </a:prstGeom>
          <a:ln w="57150">
            <a:solidFill>
              <a:srgbClr val="DC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Picture 4" descr="C:\Users\Ladislav Klika\AppData\Local\Microsoft\Windows\Temporary Internet Files\Content.Outlook\5GBJ3LF5\Logo Mind Bridge popis.tif"/>
          <p:cNvPicPr>
            <a:picLocks noChangeAspect="1" noChangeArrowheads="1"/>
          </p:cNvPicPr>
          <p:nvPr/>
        </p:nvPicPr>
        <p:blipFill>
          <a:blip r:embed="rId3" cstate="print"/>
          <a:srcRect l="841" r="9946"/>
          <a:stretch>
            <a:fillRect/>
          </a:stretch>
        </p:blipFill>
        <p:spPr bwMode="auto">
          <a:xfrm>
            <a:off x="8342191" y="6099453"/>
            <a:ext cx="681038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6" name="TextovéPole 65"/>
          <p:cNvSpPr txBox="1"/>
          <p:nvPr/>
        </p:nvSpPr>
        <p:spPr>
          <a:xfrm>
            <a:off x="-36629" y="6575911"/>
            <a:ext cx="316112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fld id="{9EED3D73-354E-4515-B7AC-77E35537A977}" type="slidenum">
              <a:rPr lang="cs-CZ" sz="1000" smtClean="0">
                <a:solidFill>
                  <a:schemeClr val="bg1">
                    <a:lumMod val="75000"/>
                  </a:schemeClr>
                </a:solidFill>
              </a:rPr>
              <a:pPr/>
              <a:t>8</a:t>
            </a:fld>
            <a:endParaRPr lang="cs-CZ" sz="10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22" name="Nadpis 2"/>
          <p:cNvSpPr txBox="1">
            <a:spLocks/>
          </p:cNvSpPr>
          <p:nvPr/>
        </p:nvSpPr>
        <p:spPr>
          <a:xfrm>
            <a:off x="2794958" y="5954167"/>
            <a:ext cx="5469149" cy="9057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40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cs-CZ" altLang="cs-CZ" b="1" dirty="0">
                <a:solidFill>
                  <a:schemeClr val="bg1"/>
                </a:solidFill>
              </a:rPr>
              <a:t>Doprava osobním automobilem nebo motocyklem je rozhodující. V případě oblasti Kroměřížsko zájezdový, linkový autobus nebo vlak. </a:t>
            </a:r>
            <a:endParaRPr lang="en-US" altLang="cs-CZ" b="1" dirty="0">
              <a:solidFill>
                <a:schemeClr val="bg1"/>
              </a:solidFill>
            </a:endParaRPr>
          </a:p>
        </p:txBody>
      </p:sp>
      <p:sp>
        <p:nvSpPr>
          <p:cNvPr id="5" name="AutoShape 9" descr="Výsledek obrázku pro baťa"/>
          <p:cNvSpPr>
            <a:spLocks noChangeAspect="1" noChangeArrowheads="1"/>
          </p:cNvSpPr>
          <p:nvPr/>
        </p:nvSpPr>
        <p:spPr bwMode="auto">
          <a:xfrm>
            <a:off x="0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cs-CZ"/>
          </a:p>
        </p:txBody>
      </p:sp>
      <p:sp>
        <p:nvSpPr>
          <p:cNvPr id="28" name="TextovéPole 27">
            <a:extLst>
              <a:ext uri="{FF2B5EF4-FFF2-40B4-BE49-F238E27FC236}">
                <a16:creationId xmlns:a16="http://schemas.microsoft.com/office/drawing/2014/main" id="{82A68B24-67B6-4D76-A7DE-85C1E897A0B9}"/>
              </a:ext>
            </a:extLst>
          </p:cNvPr>
          <p:cNvSpPr txBox="1"/>
          <p:nvPr/>
        </p:nvSpPr>
        <p:spPr>
          <a:xfrm>
            <a:off x="356258" y="154618"/>
            <a:ext cx="8429153" cy="55399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r>
              <a:rPr lang="cs-CZ" sz="1000" dirty="0"/>
              <a:t>Základ: Všichni respondenti, n =  1 605, celý vzorek</a:t>
            </a:r>
          </a:p>
          <a:p>
            <a:r>
              <a:rPr lang="cs-CZ" sz="1000" dirty="0"/>
              <a:t>%</a:t>
            </a:r>
          </a:p>
          <a:p>
            <a:r>
              <a:rPr lang="cs-CZ" sz="1000" dirty="0">
                <a:solidFill>
                  <a:srgbClr val="000000"/>
                </a:solidFill>
              </a:rPr>
              <a:t>Q4. Jakým dopravním prostředkem jste se do této lokality / do tohoto regionu dopravil/a?</a:t>
            </a:r>
            <a:endParaRPr lang="cs-CZ" sz="1000" dirty="0"/>
          </a:p>
        </p:txBody>
      </p:sp>
      <p:sp>
        <p:nvSpPr>
          <p:cNvPr id="17" name="Pravá složená závorka 16">
            <a:extLst>
              <a:ext uri="{FF2B5EF4-FFF2-40B4-BE49-F238E27FC236}">
                <a16:creationId xmlns:a16="http://schemas.microsoft.com/office/drawing/2014/main" id="{E2E2D409-9ADA-4309-8E0F-4B6EDD1BD621}"/>
              </a:ext>
            </a:extLst>
          </p:cNvPr>
          <p:cNvSpPr/>
          <p:nvPr/>
        </p:nvSpPr>
        <p:spPr>
          <a:xfrm>
            <a:off x="4198409" y="885979"/>
            <a:ext cx="311066" cy="5001012"/>
          </a:xfrm>
          <a:prstGeom prst="rightBrace">
            <a:avLst/>
          </a:prstGeom>
          <a:ln>
            <a:prstDash val="sysDot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38" name="TextovéPole 37">
            <a:extLst>
              <a:ext uri="{FF2B5EF4-FFF2-40B4-BE49-F238E27FC236}">
                <a16:creationId xmlns:a16="http://schemas.microsoft.com/office/drawing/2014/main" id="{8DD45DAA-5786-479E-B1D7-BD2F0C874D77}"/>
              </a:ext>
            </a:extLst>
          </p:cNvPr>
          <p:cNvSpPr txBox="1"/>
          <p:nvPr/>
        </p:nvSpPr>
        <p:spPr>
          <a:xfrm>
            <a:off x="279483" y="5615665"/>
            <a:ext cx="1723361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800" dirty="0"/>
              <a:t>Báze: v</a:t>
            </a:r>
            <a:r>
              <a:rPr lang="cs-CZ" sz="800" dirty="0">
                <a:solidFill>
                  <a:srgbClr val="000000"/>
                </a:solidFill>
                <a:latin typeface="Calibri"/>
                <a:cs typeface="Calibri"/>
              </a:rPr>
              <a:t>šichni</a:t>
            </a:r>
            <a:r>
              <a:rPr lang="cs-CZ" sz="800" dirty="0"/>
              <a:t> respondenti (n=1 605)</a:t>
            </a:r>
          </a:p>
        </p:txBody>
      </p:sp>
      <p:graphicFrame>
        <p:nvGraphicFramePr>
          <p:cNvPr id="12" name="Graf 11">
            <a:extLst>
              <a:ext uri="{FF2B5EF4-FFF2-40B4-BE49-F238E27FC236}">
                <a16:creationId xmlns:a16="http://schemas.microsoft.com/office/drawing/2014/main" id="{0643A4F2-284C-C476-077A-E9638C6410F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092580536"/>
              </p:ext>
            </p:extLst>
          </p:nvPr>
        </p:nvGraphicFramePr>
        <p:xfrm>
          <a:off x="304800" y="1224528"/>
          <a:ext cx="3893609" cy="433392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7" name="TextovéPole 6">
            <a:extLst>
              <a:ext uri="{FF2B5EF4-FFF2-40B4-BE49-F238E27FC236}">
                <a16:creationId xmlns:a16="http://schemas.microsoft.com/office/drawing/2014/main" id="{334D7BE9-C60F-D3FA-3E40-E5AA97AA9443}"/>
              </a:ext>
            </a:extLst>
          </p:cNvPr>
          <p:cNvSpPr txBox="1"/>
          <p:nvPr/>
        </p:nvSpPr>
        <p:spPr>
          <a:xfrm>
            <a:off x="6177452" y="3703085"/>
            <a:ext cx="1086677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1000" b="1" dirty="0"/>
              <a:t>osobní automobil, motocykl</a:t>
            </a:r>
            <a:endParaRPr lang="en-US" sz="1000" b="1" dirty="0"/>
          </a:p>
        </p:txBody>
      </p:sp>
      <p:sp>
        <p:nvSpPr>
          <p:cNvPr id="13" name="TextovéPole 12">
            <a:extLst>
              <a:ext uri="{FF2B5EF4-FFF2-40B4-BE49-F238E27FC236}">
                <a16:creationId xmlns:a16="http://schemas.microsoft.com/office/drawing/2014/main" id="{B6B07263-DA9A-D9CC-D403-3BC86D73D585}"/>
              </a:ext>
            </a:extLst>
          </p:cNvPr>
          <p:cNvSpPr txBox="1"/>
          <p:nvPr/>
        </p:nvSpPr>
        <p:spPr>
          <a:xfrm>
            <a:off x="5529532" y="2776306"/>
            <a:ext cx="122638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1000" b="1" dirty="0"/>
              <a:t>autobus (linkový, zájezdový)</a:t>
            </a:r>
            <a:endParaRPr lang="en-US" sz="1000" b="1" dirty="0"/>
          </a:p>
        </p:txBody>
      </p:sp>
      <p:sp>
        <p:nvSpPr>
          <p:cNvPr id="15" name="TextovéPole 14">
            <a:extLst>
              <a:ext uri="{FF2B5EF4-FFF2-40B4-BE49-F238E27FC236}">
                <a16:creationId xmlns:a16="http://schemas.microsoft.com/office/drawing/2014/main" id="{61968F6B-2C50-9C7B-F0A0-5B718F971ACC}"/>
              </a:ext>
            </a:extLst>
          </p:cNvPr>
          <p:cNvSpPr txBox="1"/>
          <p:nvPr/>
        </p:nvSpPr>
        <p:spPr>
          <a:xfrm>
            <a:off x="4730464" y="1900032"/>
            <a:ext cx="4060606" cy="338554"/>
          </a:xfrm>
          <a:prstGeom prst="rect">
            <a:avLst/>
          </a:prstGeom>
          <a:solidFill>
            <a:srgbClr val="C00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cs-CZ" sz="1600" b="1" dirty="0">
                <a:solidFill>
                  <a:schemeClr val="bg1"/>
                </a:solidFill>
              </a:rPr>
              <a:t>ODLIŠNOST TURISTICKÉ OBLASTI OD KRAJE*</a:t>
            </a:r>
            <a:endParaRPr lang="en-US" sz="1600" b="1" dirty="0">
              <a:solidFill>
                <a:schemeClr val="bg1"/>
              </a:solidFill>
            </a:endParaRPr>
          </a:p>
        </p:txBody>
      </p:sp>
      <p:sp>
        <p:nvSpPr>
          <p:cNvPr id="16" name="TextovéPole 15">
            <a:extLst>
              <a:ext uri="{FF2B5EF4-FFF2-40B4-BE49-F238E27FC236}">
                <a16:creationId xmlns:a16="http://schemas.microsoft.com/office/drawing/2014/main" id="{F6DC0C96-4F59-3FAA-07F3-77DB1A1D9516}"/>
              </a:ext>
            </a:extLst>
          </p:cNvPr>
          <p:cNvSpPr txBox="1"/>
          <p:nvPr/>
        </p:nvSpPr>
        <p:spPr>
          <a:xfrm>
            <a:off x="299361" y="885974"/>
            <a:ext cx="4060606" cy="338554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pPr algn="ctr"/>
            <a:r>
              <a:rPr lang="cs-CZ" sz="1600" b="1" dirty="0">
                <a:solidFill>
                  <a:schemeClr val="bg1"/>
                </a:solidFill>
              </a:rPr>
              <a:t>ŘAZENO PODLE ODPOVĚDÍ ZA KRAJ</a:t>
            </a:r>
            <a:endParaRPr lang="en-US" sz="1600" b="1" dirty="0">
              <a:solidFill>
                <a:schemeClr val="bg1"/>
              </a:solidFill>
            </a:endParaRPr>
          </a:p>
        </p:txBody>
      </p:sp>
      <p:sp>
        <p:nvSpPr>
          <p:cNvPr id="19" name="TextovéPole 18">
            <a:extLst>
              <a:ext uri="{FF2B5EF4-FFF2-40B4-BE49-F238E27FC236}">
                <a16:creationId xmlns:a16="http://schemas.microsoft.com/office/drawing/2014/main" id="{94D427D6-6108-DC58-3492-60DCCE18F819}"/>
              </a:ext>
            </a:extLst>
          </p:cNvPr>
          <p:cNvSpPr txBox="1"/>
          <p:nvPr/>
        </p:nvSpPr>
        <p:spPr>
          <a:xfrm>
            <a:off x="4712119" y="4514356"/>
            <a:ext cx="4060606" cy="200055"/>
          </a:xfrm>
          <a:prstGeom prst="rect">
            <a:avLst/>
          </a:prstGeom>
          <a:solidFill>
            <a:srgbClr val="C00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cs-CZ" sz="700" b="1" dirty="0">
                <a:solidFill>
                  <a:schemeClr val="bg1"/>
                </a:solidFill>
              </a:rPr>
              <a:t>*= kde se daná odpověď vyskytuje významně častěji (relativní podíl) oproti výsledku za celý kraj</a:t>
            </a:r>
            <a:endParaRPr lang="en-US" sz="700" b="1" dirty="0">
              <a:solidFill>
                <a:schemeClr val="bg1"/>
              </a:solidFill>
            </a:endParaRPr>
          </a:p>
        </p:txBody>
      </p:sp>
      <p:sp>
        <p:nvSpPr>
          <p:cNvPr id="2" name="TextovéPole 1">
            <a:extLst>
              <a:ext uri="{FF2B5EF4-FFF2-40B4-BE49-F238E27FC236}">
                <a16:creationId xmlns:a16="http://schemas.microsoft.com/office/drawing/2014/main" id="{63A17B15-9E0F-DC3A-81B6-38F9387BCEA8}"/>
              </a:ext>
            </a:extLst>
          </p:cNvPr>
          <p:cNvSpPr txBox="1"/>
          <p:nvPr/>
        </p:nvSpPr>
        <p:spPr>
          <a:xfrm>
            <a:off x="7706560" y="130970"/>
            <a:ext cx="11303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cs-CZ" b="1" dirty="0">
                <a:solidFill>
                  <a:srgbClr val="002060"/>
                </a:solidFill>
              </a:rPr>
              <a:t>DOPRAVA</a:t>
            </a:r>
            <a:endParaRPr lang="en-US" b="1" dirty="0">
              <a:solidFill>
                <a:srgbClr val="002060"/>
              </a:solidFill>
            </a:endParaRPr>
          </a:p>
        </p:txBody>
      </p:sp>
      <p:sp>
        <p:nvSpPr>
          <p:cNvPr id="20" name="Ovál 19">
            <a:extLst>
              <a:ext uri="{FF2B5EF4-FFF2-40B4-BE49-F238E27FC236}">
                <a16:creationId xmlns:a16="http://schemas.microsoft.com/office/drawing/2014/main" id="{E2D2AF47-22FF-C4EB-86E5-912C2AE30FA0}"/>
              </a:ext>
            </a:extLst>
          </p:cNvPr>
          <p:cNvSpPr/>
          <p:nvPr/>
        </p:nvSpPr>
        <p:spPr>
          <a:xfrm>
            <a:off x="2105546" y="2762216"/>
            <a:ext cx="224118" cy="233083"/>
          </a:xfrm>
          <a:prstGeom prst="ellipse">
            <a:avLst/>
          </a:prstGeom>
          <a:noFill/>
          <a:ln w="127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Ovál 20">
            <a:extLst>
              <a:ext uri="{FF2B5EF4-FFF2-40B4-BE49-F238E27FC236}">
                <a16:creationId xmlns:a16="http://schemas.microsoft.com/office/drawing/2014/main" id="{45494FBC-E459-9859-4A4D-0655AF3B193A}"/>
              </a:ext>
            </a:extLst>
          </p:cNvPr>
          <p:cNvSpPr/>
          <p:nvPr/>
        </p:nvSpPr>
        <p:spPr>
          <a:xfrm>
            <a:off x="1965811" y="3419516"/>
            <a:ext cx="224118" cy="233083"/>
          </a:xfrm>
          <a:prstGeom prst="ellipse">
            <a:avLst/>
          </a:prstGeom>
          <a:noFill/>
          <a:ln w="127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Ovál 22">
            <a:extLst>
              <a:ext uri="{FF2B5EF4-FFF2-40B4-BE49-F238E27FC236}">
                <a16:creationId xmlns:a16="http://schemas.microsoft.com/office/drawing/2014/main" id="{0034F72A-28BB-94E0-5AA5-F414FAB17083}"/>
              </a:ext>
            </a:extLst>
          </p:cNvPr>
          <p:cNvSpPr/>
          <p:nvPr/>
        </p:nvSpPr>
        <p:spPr>
          <a:xfrm>
            <a:off x="3865361" y="1583368"/>
            <a:ext cx="224118" cy="233083"/>
          </a:xfrm>
          <a:prstGeom prst="ellipse">
            <a:avLst/>
          </a:prstGeom>
          <a:noFill/>
          <a:ln w="127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TextovéPole 23">
            <a:extLst>
              <a:ext uri="{FF2B5EF4-FFF2-40B4-BE49-F238E27FC236}">
                <a16:creationId xmlns:a16="http://schemas.microsoft.com/office/drawing/2014/main" id="{9EC03DA6-F8BE-D29A-2D7B-C614D2936431}"/>
              </a:ext>
            </a:extLst>
          </p:cNvPr>
          <p:cNvSpPr txBox="1"/>
          <p:nvPr/>
        </p:nvSpPr>
        <p:spPr bwMode="auto">
          <a:xfrm>
            <a:off x="-1" y="6167197"/>
            <a:ext cx="2794959" cy="430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eaLnBrk="0" hangingPunct="0">
              <a:defRPr/>
            </a:pPr>
            <a:r>
              <a:rPr lang="cs-CZ" sz="1100" dirty="0">
                <a:solidFill>
                  <a:schemeClr val="bg1">
                    <a:lumMod val="65000"/>
                  </a:schemeClr>
                </a:solidFill>
              </a:rPr>
              <a:t>%, n = 1 605, návštěvnici  Zlínského kraje, </a:t>
            </a:r>
            <a:br>
              <a:rPr lang="cs-CZ" sz="1100" dirty="0">
                <a:solidFill>
                  <a:schemeClr val="bg1">
                    <a:lumMod val="65000"/>
                  </a:schemeClr>
                </a:solidFill>
              </a:rPr>
            </a:br>
            <a:r>
              <a:rPr lang="cs-CZ" sz="1100" dirty="0">
                <a:solidFill>
                  <a:schemeClr val="bg1">
                    <a:lumMod val="65000"/>
                  </a:schemeClr>
                </a:solidFill>
              </a:rPr>
              <a:t>VII-X/2022</a:t>
            </a:r>
          </a:p>
        </p:txBody>
      </p:sp>
    </p:spTree>
    <p:extLst>
      <p:ext uri="{BB962C8B-B14F-4D97-AF65-F5344CB8AC3E}">
        <p14:creationId xmlns:p14="http://schemas.microsoft.com/office/powerpoint/2010/main" val="25078800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Skupina 19">
            <a:extLst>
              <a:ext uri="{FF2B5EF4-FFF2-40B4-BE49-F238E27FC236}">
                <a16:creationId xmlns:a16="http://schemas.microsoft.com/office/drawing/2014/main" id="{F5144C20-DE0F-D068-3E3E-3DA74847A02A}"/>
              </a:ext>
            </a:extLst>
          </p:cNvPr>
          <p:cNvGrpSpPr/>
          <p:nvPr/>
        </p:nvGrpSpPr>
        <p:grpSpPr>
          <a:xfrm>
            <a:off x="4710206" y="2096574"/>
            <a:ext cx="4147127" cy="2572487"/>
            <a:chOff x="4868704" y="739472"/>
            <a:chExt cx="3857381" cy="2572487"/>
          </a:xfrm>
        </p:grpSpPr>
        <p:pic>
          <p:nvPicPr>
            <p:cNvPr id="32" name="Obrázek 31">
              <a:extLst>
                <a:ext uri="{FF2B5EF4-FFF2-40B4-BE49-F238E27FC236}">
                  <a16:creationId xmlns:a16="http://schemas.microsoft.com/office/drawing/2014/main" id="{9BF600E4-327B-1049-6520-98F3B57CD1D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943020" y="739472"/>
              <a:ext cx="3783065" cy="2494800"/>
            </a:xfrm>
            <a:prstGeom prst="rect">
              <a:avLst/>
            </a:prstGeom>
          </p:spPr>
        </p:pic>
        <p:sp>
          <p:nvSpPr>
            <p:cNvPr id="33" name="Obdélník 32">
              <a:extLst>
                <a:ext uri="{FF2B5EF4-FFF2-40B4-BE49-F238E27FC236}">
                  <a16:creationId xmlns:a16="http://schemas.microsoft.com/office/drawing/2014/main" id="{7147B8B8-84C7-B40A-453B-F123D7205F72}"/>
                </a:ext>
              </a:extLst>
            </p:cNvPr>
            <p:cNvSpPr/>
            <p:nvPr/>
          </p:nvSpPr>
          <p:spPr>
            <a:xfrm>
              <a:off x="4868704" y="817159"/>
              <a:ext cx="3783600" cy="2494800"/>
            </a:xfrm>
            <a:prstGeom prst="rect">
              <a:avLst/>
            </a:prstGeom>
            <a:solidFill>
              <a:schemeClr val="bg1">
                <a:lumMod val="95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s-CZ"/>
            </a:p>
          </p:txBody>
        </p:sp>
      </p:grpSp>
      <p:cxnSp>
        <p:nvCxnSpPr>
          <p:cNvPr id="4" name="Přímá spojnice 3"/>
          <p:cNvCxnSpPr/>
          <p:nvPr/>
        </p:nvCxnSpPr>
        <p:spPr>
          <a:xfrm>
            <a:off x="-2" y="5954166"/>
            <a:ext cx="9144002" cy="0"/>
          </a:xfrm>
          <a:prstGeom prst="line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Obdélník 8"/>
          <p:cNvSpPr/>
          <p:nvPr/>
        </p:nvSpPr>
        <p:spPr>
          <a:xfrm>
            <a:off x="2794958" y="5944198"/>
            <a:ext cx="6349042" cy="915741"/>
          </a:xfrm>
          <a:prstGeom prst="rect">
            <a:avLst/>
          </a:prstGeom>
          <a:gradFill flip="none" rotWithShape="1">
            <a:gsLst>
              <a:gs pos="0">
                <a:schemeClr val="tx1">
                  <a:lumMod val="95000"/>
                  <a:lumOff val="5000"/>
                </a:schemeClr>
              </a:gs>
              <a:gs pos="100000">
                <a:schemeClr val="tx1">
                  <a:lumMod val="85000"/>
                  <a:lumOff val="15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0" name="Obdélník 9"/>
          <p:cNvSpPr/>
          <p:nvPr/>
        </p:nvSpPr>
        <p:spPr>
          <a:xfrm>
            <a:off x="-2" y="5944197"/>
            <a:ext cx="2794960" cy="915741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cxnSp>
        <p:nvCxnSpPr>
          <p:cNvPr id="3" name="Přímá spojnice 2"/>
          <p:cNvCxnSpPr/>
          <p:nvPr/>
        </p:nvCxnSpPr>
        <p:spPr>
          <a:xfrm>
            <a:off x="2794958" y="5944198"/>
            <a:ext cx="0" cy="915742"/>
          </a:xfrm>
          <a:prstGeom prst="line">
            <a:avLst/>
          </a:prstGeom>
          <a:ln w="57150">
            <a:solidFill>
              <a:srgbClr val="DC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Picture 4" descr="C:\Users\Ladislav Klika\AppData\Local\Microsoft\Windows\Temporary Internet Files\Content.Outlook\5GBJ3LF5\Logo Mind Bridge popis.tif"/>
          <p:cNvPicPr>
            <a:picLocks noChangeAspect="1" noChangeArrowheads="1"/>
          </p:cNvPicPr>
          <p:nvPr/>
        </p:nvPicPr>
        <p:blipFill>
          <a:blip r:embed="rId3" cstate="print"/>
          <a:srcRect l="841" r="9946"/>
          <a:stretch>
            <a:fillRect/>
          </a:stretch>
        </p:blipFill>
        <p:spPr bwMode="auto">
          <a:xfrm>
            <a:off x="8342191" y="6099453"/>
            <a:ext cx="681038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6" name="TextovéPole 65"/>
          <p:cNvSpPr txBox="1"/>
          <p:nvPr/>
        </p:nvSpPr>
        <p:spPr>
          <a:xfrm>
            <a:off x="-36629" y="6575911"/>
            <a:ext cx="316112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fld id="{9EED3D73-354E-4515-B7AC-77E35537A977}" type="slidenum">
              <a:rPr lang="cs-CZ" sz="1000" smtClean="0">
                <a:solidFill>
                  <a:schemeClr val="bg1">
                    <a:lumMod val="75000"/>
                  </a:schemeClr>
                </a:solidFill>
              </a:rPr>
              <a:pPr/>
              <a:t>9</a:t>
            </a:fld>
            <a:endParaRPr lang="cs-CZ" sz="10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22" name="Nadpis 2"/>
          <p:cNvSpPr txBox="1">
            <a:spLocks/>
          </p:cNvSpPr>
          <p:nvPr/>
        </p:nvSpPr>
        <p:spPr>
          <a:xfrm>
            <a:off x="2794958" y="5954167"/>
            <a:ext cx="5469149" cy="9057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325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cs-CZ" altLang="cs-CZ" b="1" dirty="0">
                <a:solidFill>
                  <a:schemeClr val="bg1"/>
                </a:solidFill>
              </a:rPr>
              <a:t>Hlavními aktivitami návštěvníků ZK je pěší turistika (Valašsko), </a:t>
            </a:r>
          </a:p>
          <a:p>
            <a:pPr algn="r"/>
            <a:r>
              <a:rPr lang="cs-CZ" altLang="cs-CZ" b="1" dirty="0">
                <a:solidFill>
                  <a:schemeClr val="bg1"/>
                </a:solidFill>
              </a:rPr>
              <a:t>návštěva kulturních památek (Kroměřížsko), </a:t>
            </a:r>
          </a:p>
          <a:p>
            <a:pPr algn="r"/>
            <a:r>
              <a:rPr lang="cs-CZ" altLang="cs-CZ" b="1" dirty="0">
                <a:solidFill>
                  <a:schemeClr val="bg1"/>
                </a:solidFill>
              </a:rPr>
              <a:t>návštěva přírodních památek, návštěva příbuzných a známých </a:t>
            </a:r>
          </a:p>
          <a:p>
            <a:pPr algn="r"/>
            <a:r>
              <a:rPr lang="cs-CZ" altLang="cs-CZ" b="1" dirty="0">
                <a:solidFill>
                  <a:schemeClr val="bg1"/>
                </a:solidFill>
              </a:rPr>
              <a:t>a lázně / wellness (Zlínsko a </a:t>
            </a:r>
            <a:r>
              <a:rPr lang="cs-CZ" altLang="cs-CZ" b="1" dirty="0" err="1">
                <a:solidFill>
                  <a:schemeClr val="bg1"/>
                </a:solidFill>
              </a:rPr>
              <a:t>Luhačovicko</a:t>
            </a:r>
            <a:r>
              <a:rPr lang="cs-CZ" altLang="cs-CZ" b="1" dirty="0">
                <a:solidFill>
                  <a:schemeClr val="bg1"/>
                </a:solidFill>
              </a:rPr>
              <a:t>).</a:t>
            </a:r>
            <a:endParaRPr lang="en-US" altLang="cs-CZ" b="1" dirty="0">
              <a:solidFill>
                <a:schemeClr val="bg1"/>
              </a:solidFill>
            </a:endParaRPr>
          </a:p>
        </p:txBody>
      </p:sp>
      <p:sp>
        <p:nvSpPr>
          <p:cNvPr id="5" name="AutoShape 9" descr="Výsledek obrázku pro baťa"/>
          <p:cNvSpPr>
            <a:spLocks noChangeAspect="1" noChangeArrowheads="1"/>
          </p:cNvSpPr>
          <p:nvPr/>
        </p:nvSpPr>
        <p:spPr bwMode="auto">
          <a:xfrm>
            <a:off x="0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cs-CZ"/>
          </a:p>
        </p:txBody>
      </p:sp>
      <p:sp>
        <p:nvSpPr>
          <p:cNvPr id="28" name="TextovéPole 27">
            <a:extLst>
              <a:ext uri="{FF2B5EF4-FFF2-40B4-BE49-F238E27FC236}">
                <a16:creationId xmlns:a16="http://schemas.microsoft.com/office/drawing/2014/main" id="{82A68B24-67B6-4D76-A7DE-85C1E897A0B9}"/>
              </a:ext>
            </a:extLst>
          </p:cNvPr>
          <p:cNvSpPr txBox="1"/>
          <p:nvPr/>
        </p:nvSpPr>
        <p:spPr>
          <a:xfrm>
            <a:off x="356258" y="154618"/>
            <a:ext cx="8429153" cy="55399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r>
              <a:rPr lang="cs-CZ" sz="1000" dirty="0"/>
              <a:t>Základ: Všichni respondenti, n =  1 605, celý vzorek</a:t>
            </a:r>
          </a:p>
          <a:p>
            <a:r>
              <a:rPr lang="cs-CZ" sz="1000" dirty="0"/>
              <a:t>%</a:t>
            </a:r>
          </a:p>
          <a:p>
            <a:r>
              <a:rPr lang="pt-BR" sz="1000" dirty="0">
                <a:solidFill>
                  <a:srgbClr val="000000"/>
                </a:solidFill>
              </a:rPr>
              <a:t>Q6. Jaké aktivity jste během tohoto Vašeho pobytu v lokalitě / turistickém regionu provozoval/a?</a:t>
            </a:r>
            <a:endParaRPr lang="cs-CZ" sz="1000" dirty="0"/>
          </a:p>
        </p:txBody>
      </p:sp>
      <p:sp>
        <p:nvSpPr>
          <p:cNvPr id="17" name="Pravá složená závorka 16">
            <a:extLst>
              <a:ext uri="{FF2B5EF4-FFF2-40B4-BE49-F238E27FC236}">
                <a16:creationId xmlns:a16="http://schemas.microsoft.com/office/drawing/2014/main" id="{E2E2D409-9ADA-4309-8E0F-4B6EDD1BD621}"/>
              </a:ext>
            </a:extLst>
          </p:cNvPr>
          <p:cNvSpPr/>
          <p:nvPr/>
        </p:nvSpPr>
        <p:spPr>
          <a:xfrm>
            <a:off x="4198409" y="885979"/>
            <a:ext cx="311066" cy="5001012"/>
          </a:xfrm>
          <a:prstGeom prst="rightBrace">
            <a:avLst/>
          </a:prstGeom>
          <a:ln>
            <a:prstDash val="sysDot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38" name="TextovéPole 37">
            <a:extLst>
              <a:ext uri="{FF2B5EF4-FFF2-40B4-BE49-F238E27FC236}">
                <a16:creationId xmlns:a16="http://schemas.microsoft.com/office/drawing/2014/main" id="{8DD45DAA-5786-479E-B1D7-BD2F0C874D77}"/>
              </a:ext>
            </a:extLst>
          </p:cNvPr>
          <p:cNvSpPr txBox="1"/>
          <p:nvPr/>
        </p:nvSpPr>
        <p:spPr>
          <a:xfrm>
            <a:off x="279483" y="5615665"/>
            <a:ext cx="1723361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800" dirty="0"/>
              <a:t>Báze: v</a:t>
            </a:r>
            <a:r>
              <a:rPr lang="cs-CZ" sz="800" dirty="0">
                <a:solidFill>
                  <a:srgbClr val="000000"/>
                </a:solidFill>
                <a:latin typeface="Calibri"/>
                <a:cs typeface="Calibri"/>
              </a:rPr>
              <a:t>šichni</a:t>
            </a:r>
            <a:r>
              <a:rPr lang="cs-CZ" sz="800" dirty="0"/>
              <a:t> respondenti (n=1 605)</a:t>
            </a:r>
          </a:p>
        </p:txBody>
      </p:sp>
      <p:graphicFrame>
        <p:nvGraphicFramePr>
          <p:cNvPr id="12" name="Graf 11">
            <a:extLst>
              <a:ext uri="{FF2B5EF4-FFF2-40B4-BE49-F238E27FC236}">
                <a16:creationId xmlns:a16="http://schemas.microsoft.com/office/drawing/2014/main" id="{0643A4F2-284C-C476-077A-E9638C6410F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78747737"/>
              </p:ext>
            </p:extLst>
          </p:nvPr>
        </p:nvGraphicFramePr>
        <p:xfrm>
          <a:off x="304800" y="1224528"/>
          <a:ext cx="3893609" cy="433392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7" name="TextovéPole 6">
            <a:extLst>
              <a:ext uri="{FF2B5EF4-FFF2-40B4-BE49-F238E27FC236}">
                <a16:creationId xmlns:a16="http://schemas.microsoft.com/office/drawing/2014/main" id="{334D7BE9-C60F-D3FA-3E40-E5AA97AA9443}"/>
              </a:ext>
            </a:extLst>
          </p:cNvPr>
          <p:cNvSpPr txBox="1"/>
          <p:nvPr/>
        </p:nvSpPr>
        <p:spPr>
          <a:xfrm>
            <a:off x="7021530" y="2536773"/>
            <a:ext cx="108667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1000" b="1" dirty="0"/>
              <a:t>pěší turistika</a:t>
            </a:r>
            <a:endParaRPr lang="en-US" sz="1000" b="1" dirty="0"/>
          </a:p>
        </p:txBody>
      </p:sp>
      <p:sp>
        <p:nvSpPr>
          <p:cNvPr id="8" name="TextovéPole 7">
            <a:extLst>
              <a:ext uri="{FF2B5EF4-FFF2-40B4-BE49-F238E27FC236}">
                <a16:creationId xmlns:a16="http://schemas.microsoft.com/office/drawing/2014/main" id="{013EC4A1-E491-B081-D6E5-C917F0842773}"/>
              </a:ext>
            </a:extLst>
          </p:cNvPr>
          <p:cNvSpPr txBox="1"/>
          <p:nvPr/>
        </p:nvSpPr>
        <p:spPr>
          <a:xfrm>
            <a:off x="6252690" y="3428227"/>
            <a:ext cx="165785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1000" b="1" dirty="0"/>
              <a:t>lázně, wellness</a:t>
            </a:r>
            <a:endParaRPr lang="en-US" sz="1000" b="1" dirty="0"/>
          </a:p>
        </p:txBody>
      </p:sp>
      <p:sp>
        <p:nvSpPr>
          <p:cNvPr id="15" name="TextovéPole 14">
            <a:extLst>
              <a:ext uri="{FF2B5EF4-FFF2-40B4-BE49-F238E27FC236}">
                <a16:creationId xmlns:a16="http://schemas.microsoft.com/office/drawing/2014/main" id="{61968F6B-2C50-9C7B-F0A0-5B718F971ACC}"/>
              </a:ext>
            </a:extLst>
          </p:cNvPr>
          <p:cNvSpPr txBox="1"/>
          <p:nvPr/>
        </p:nvSpPr>
        <p:spPr>
          <a:xfrm>
            <a:off x="4730464" y="1900027"/>
            <a:ext cx="4060606" cy="338554"/>
          </a:xfrm>
          <a:prstGeom prst="rect">
            <a:avLst/>
          </a:prstGeom>
          <a:solidFill>
            <a:srgbClr val="C00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cs-CZ" sz="1600" b="1" dirty="0">
                <a:solidFill>
                  <a:schemeClr val="bg1"/>
                </a:solidFill>
              </a:rPr>
              <a:t>ODLIŠNOST TURISTICKÉ OBLASTI OD KRAJE*</a:t>
            </a:r>
            <a:endParaRPr lang="en-US" sz="1600" b="1" dirty="0">
              <a:solidFill>
                <a:schemeClr val="bg1"/>
              </a:solidFill>
            </a:endParaRPr>
          </a:p>
        </p:txBody>
      </p:sp>
      <p:sp>
        <p:nvSpPr>
          <p:cNvPr id="13" name="TextovéPole 12">
            <a:extLst>
              <a:ext uri="{FF2B5EF4-FFF2-40B4-BE49-F238E27FC236}">
                <a16:creationId xmlns:a16="http://schemas.microsoft.com/office/drawing/2014/main" id="{90277E03-497E-C2F2-0EEA-0419EFE6C1FE}"/>
              </a:ext>
            </a:extLst>
          </p:cNvPr>
          <p:cNvSpPr txBox="1"/>
          <p:nvPr/>
        </p:nvSpPr>
        <p:spPr>
          <a:xfrm>
            <a:off x="779838" y="1230089"/>
            <a:ext cx="14212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b="1" dirty="0"/>
              <a:t>TOP 5</a:t>
            </a:r>
            <a:endParaRPr lang="en-US" b="1" dirty="0"/>
          </a:p>
        </p:txBody>
      </p:sp>
      <p:sp>
        <p:nvSpPr>
          <p:cNvPr id="18" name="TextovéPole 17">
            <a:extLst>
              <a:ext uri="{FF2B5EF4-FFF2-40B4-BE49-F238E27FC236}">
                <a16:creationId xmlns:a16="http://schemas.microsoft.com/office/drawing/2014/main" id="{90006FC3-17A9-C839-EFD3-246F6744E327}"/>
              </a:ext>
            </a:extLst>
          </p:cNvPr>
          <p:cNvSpPr txBox="1"/>
          <p:nvPr/>
        </p:nvSpPr>
        <p:spPr>
          <a:xfrm>
            <a:off x="5249964" y="2872287"/>
            <a:ext cx="165785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1000" b="1" dirty="0"/>
              <a:t>kulturní památky</a:t>
            </a:r>
            <a:endParaRPr lang="en-US" sz="1000" b="1" dirty="0"/>
          </a:p>
        </p:txBody>
      </p:sp>
      <p:sp>
        <p:nvSpPr>
          <p:cNvPr id="19" name="TextovéPole 18">
            <a:extLst>
              <a:ext uri="{FF2B5EF4-FFF2-40B4-BE49-F238E27FC236}">
                <a16:creationId xmlns:a16="http://schemas.microsoft.com/office/drawing/2014/main" id="{F44B86B5-417A-4C0D-11A1-936D16AA2D6C}"/>
              </a:ext>
            </a:extLst>
          </p:cNvPr>
          <p:cNvSpPr txBox="1"/>
          <p:nvPr/>
        </p:nvSpPr>
        <p:spPr>
          <a:xfrm>
            <a:off x="299361" y="885974"/>
            <a:ext cx="4060606" cy="338554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pPr algn="ctr"/>
            <a:r>
              <a:rPr lang="cs-CZ" sz="1600" b="1" dirty="0">
                <a:solidFill>
                  <a:schemeClr val="bg1"/>
                </a:solidFill>
              </a:rPr>
              <a:t>ŘAZENO PODLE ODPOVĚDÍ ZA KRAJ</a:t>
            </a:r>
            <a:endParaRPr lang="en-US" sz="1600" b="1" dirty="0">
              <a:solidFill>
                <a:schemeClr val="bg1"/>
              </a:solidFill>
            </a:endParaRPr>
          </a:p>
        </p:txBody>
      </p:sp>
      <p:sp>
        <p:nvSpPr>
          <p:cNvPr id="21" name="TextovéPole 20">
            <a:extLst>
              <a:ext uri="{FF2B5EF4-FFF2-40B4-BE49-F238E27FC236}">
                <a16:creationId xmlns:a16="http://schemas.microsoft.com/office/drawing/2014/main" id="{F8DD0CA3-BA90-4254-4CD4-320D68326698}"/>
              </a:ext>
            </a:extLst>
          </p:cNvPr>
          <p:cNvSpPr txBox="1"/>
          <p:nvPr/>
        </p:nvSpPr>
        <p:spPr>
          <a:xfrm>
            <a:off x="4712119" y="4514351"/>
            <a:ext cx="4060606" cy="200055"/>
          </a:xfrm>
          <a:prstGeom prst="rect">
            <a:avLst/>
          </a:prstGeom>
          <a:solidFill>
            <a:srgbClr val="C00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cs-CZ" sz="700" b="1" dirty="0">
                <a:solidFill>
                  <a:schemeClr val="bg1"/>
                </a:solidFill>
              </a:rPr>
              <a:t>*= kde se daná odpověď vyskytuje významně častěji (relativní podíl) oproti výsledku za celý kraj</a:t>
            </a:r>
            <a:endParaRPr lang="en-US" sz="700" b="1" dirty="0">
              <a:solidFill>
                <a:schemeClr val="bg1"/>
              </a:solidFill>
            </a:endParaRPr>
          </a:p>
        </p:txBody>
      </p:sp>
      <p:sp>
        <p:nvSpPr>
          <p:cNvPr id="2" name="TextovéPole 1">
            <a:extLst>
              <a:ext uri="{FF2B5EF4-FFF2-40B4-BE49-F238E27FC236}">
                <a16:creationId xmlns:a16="http://schemas.microsoft.com/office/drawing/2014/main" id="{35341A7B-21C6-C518-620F-94F490BCA19D}"/>
              </a:ext>
            </a:extLst>
          </p:cNvPr>
          <p:cNvSpPr txBox="1"/>
          <p:nvPr/>
        </p:nvSpPr>
        <p:spPr>
          <a:xfrm>
            <a:off x="7780169" y="130970"/>
            <a:ext cx="10567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cs-CZ" b="1" dirty="0">
                <a:solidFill>
                  <a:srgbClr val="002060"/>
                </a:solidFill>
              </a:rPr>
              <a:t>AKTIVITY</a:t>
            </a:r>
            <a:endParaRPr lang="en-US" b="1" dirty="0">
              <a:solidFill>
                <a:srgbClr val="002060"/>
              </a:solidFill>
            </a:endParaRPr>
          </a:p>
        </p:txBody>
      </p:sp>
      <p:sp>
        <p:nvSpPr>
          <p:cNvPr id="25" name="Ovál 24">
            <a:extLst>
              <a:ext uri="{FF2B5EF4-FFF2-40B4-BE49-F238E27FC236}">
                <a16:creationId xmlns:a16="http://schemas.microsoft.com/office/drawing/2014/main" id="{15ED80FF-CE23-DB5B-312C-669DB8CF86D2}"/>
              </a:ext>
            </a:extLst>
          </p:cNvPr>
          <p:cNvSpPr/>
          <p:nvPr/>
        </p:nvSpPr>
        <p:spPr>
          <a:xfrm>
            <a:off x="2570840" y="4854057"/>
            <a:ext cx="224118" cy="233083"/>
          </a:xfrm>
          <a:prstGeom prst="ellipse">
            <a:avLst/>
          </a:prstGeom>
          <a:noFill/>
          <a:ln w="127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Ovál 26">
            <a:extLst>
              <a:ext uri="{FF2B5EF4-FFF2-40B4-BE49-F238E27FC236}">
                <a16:creationId xmlns:a16="http://schemas.microsoft.com/office/drawing/2014/main" id="{9A75B27D-DBD4-E59C-48D1-D4509C97C010}"/>
              </a:ext>
            </a:extLst>
          </p:cNvPr>
          <p:cNvSpPr/>
          <p:nvPr/>
        </p:nvSpPr>
        <p:spPr>
          <a:xfrm>
            <a:off x="3397732" y="2304204"/>
            <a:ext cx="224118" cy="233083"/>
          </a:xfrm>
          <a:prstGeom prst="ellipse">
            <a:avLst/>
          </a:prstGeom>
          <a:noFill/>
          <a:ln w="127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Ovál 28">
            <a:extLst>
              <a:ext uri="{FF2B5EF4-FFF2-40B4-BE49-F238E27FC236}">
                <a16:creationId xmlns:a16="http://schemas.microsoft.com/office/drawing/2014/main" id="{C79E1BBE-E917-213E-ACCA-5C5144E7EC78}"/>
              </a:ext>
            </a:extLst>
          </p:cNvPr>
          <p:cNvSpPr/>
          <p:nvPr/>
        </p:nvSpPr>
        <p:spPr>
          <a:xfrm>
            <a:off x="3279321" y="1886642"/>
            <a:ext cx="224118" cy="233083"/>
          </a:xfrm>
          <a:prstGeom prst="ellipse">
            <a:avLst/>
          </a:prstGeom>
          <a:noFill/>
          <a:ln w="127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1" name="TextovéPole 30">
            <a:extLst>
              <a:ext uri="{FF2B5EF4-FFF2-40B4-BE49-F238E27FC236}">
                <a16:creationId xmlns:a16="http://schemas.microsoft.com/office/drawing/2014/main" id="{6B16E6DA-583B-0C73-C871-1D3A2FCCD2F1}"/>
              </a:ext>
            </a:extLst>
          </p:cNvPr>
          <p:cNvSpPr txBox="1"/>
          <p:nvPr/>
        </p:nvSpPr>
        <p:spPr bwMode="auto">
          <a:xfrm>
            <a:off x="-1" y="6167197"/>
            <a:ext cx="2794959" cy="430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eaLnBrk="0" hangingPunct="0">
              <a:defRPr/>
            </a:pPr>
            <a:r>
              <a:rPr lang="cs-CZ" sz="1100" dirty="0">
                <a:solidFill>
                  <a:schemeClr val="bg1">
                    <a:lumMod val="65000"/>
                  </a:schemeClr>
                </a:solidFill>
              </a:rPr>
              <a:t>%, n = 1 605, návštěvnici  Zlínského kraje, </a:t>
            </a:r>
            <a:br>
              <a:rPr lang="cs-CZ" sz="1100" dirty="0">
                <a:solidFill>
                  <a:schemeClr val="bg1">
                    <a:lumMod val="65000"/>
                  </a:schemeClr>
                </a:solidFill>
              </a:rPr>
            </a:br>
            <a:r>
              <a:rPr lang="cs-CZ" sz="1100" dirty="0">
                <a:solidFill>
                  <a:schemeClr val="bg1">
                    <a:lumMod val="65000"/>
                  </a:schemeClr>
                </a:solidFill>
              </a:rPr>
              <a:t>VII-X/2022</a:t>
            </a:r>
          </a:p>
        </p:txBody>
      </p:sp>
    </p:spTree>
    <p:extLst>
      <p:ext uri="{BB962C8B-B14F-4D97-AF65-F5344CB8AC3E}">
        <p14:creationId xmlns:p14="http://schemas.microsoft.com/office/powerpoint/2010/main" val="19148269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Skupina 7">
            <a:extLst>
              <a:ext uri="{FF2B5EF4-FFF2-40B4-BE49-F238E27FC236}">
                <a16:creationId xmlns:a16="http://schemas.microsoft.com/office/drawing/2014/main" id="{1505C827-8DAF-EF0F-B68E-2B63FAEA2AD2}"/>
              </a:ext>
            </a:extLst>
          </p:cNvPr>
          <p:cNvGrpSpPr/>
          <p:nvPr/>
        </p:nvGrpSpPr>
        <p:grpSpPr>
          <a:xfrm>
            <a:off x="4710206" y="2102428"/>
            <a:ext cx="4147127" cy="2572487"/>
            <a:chOff x="4868704" y="739472"/>
            <a:chExt cx="3857381" cy="2572487"/>
          </a:xfrm>
        </p:grpSpPr>
        <p:pic>
          <p:nvPicPr>
            <p:cNvPr id="18" name="Obrázek 17">
              <a:extLst>
                <a:ext uri="{FF2B5EF4-FFF2-40B4-BE49-F238E27FC236}">
                  <a16:creationId xmlns:a16="http://schemas.microsoft.com/office/drawing/2014/main" id="{1D958B69-67EA-8DC6-ABF2-D802776B897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943020" y="739472"/>
              <a:ext cx="3783065" cy="2494800"/>
            </a:xfrm>
            <a:prstGeom prst="rect">
              <a:avLst/>
            </a:prstGeom>
          </p:spPr>
        </p:pic>
        <p:sp>
          <p:nvSpPr>
            <p:cNvPr id="21" name="Obdélník 20">
              <a:extLst>
                <a:ext uri="{FF2B5EF4-FFF2-40B4-BE49-F238E27FC236}">
                  <a16:creationId xmlns:a16="http://schemas.microsoft.com/office/drawing/2014/main" id="{08086DBC-9E60-E262-B2ED-956AC6CD7F28}"/>
                </a:ext>
              </a:extLst>
            </p:cNvPr>
            <p:cNvSpPr/>
            <p:nvPr/>
          </p:nvSpPr>
          <p:spPr>
            <a:xfrm>
              <a:off x="4868704" y="817159"/>
              <a:ext cx="3783600" cy="2494800"/>
            </a:xfrm>
            <a:prstGeom prst="rect">
              <a:avLst/>
            </a:prstGeom>
            <a:solidFill>
              <a:schemeClr val="bg1">
                <a:lumMod val="95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s-CZ"/>
            </a:p>
          </p:txBody>
        </p:sp>
      </p:grpSp>
      <p:cxnSp>
        <p:nvCxnSpPr>
          <p:cNvPr id="4" name="Přímá spojnice 3"/>
          <p:cNvCxnSpPr/>
          <p:nvPr/>
        </p:nvCxnSpPr>
        <p:spPr>
          <a:xfrm>
            <a:off x="-2" y="5954166"/>
            <a:ext cx="9144002" cy="0"/>
          </a:xfrm>
          <a:prstGeom prst="line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Obdélník 8"/>
          <p:cNvSpPr/>
          <p:nvPr/>
        </p:nvSpPr>
        <p:spPr>
          <a:xfrm>
            <a:off x="2794958" y="5944198"/>
            <a:ext cx="6349042" cy="915741"/>
          </a:xfrm>
          <a:prstGeom prst="rect">
            <a:avLst/>
          </a:prstGeom>
          <a:gradFill flip="none" rotWithShape="1">
            <a:gsLst>
              <a:gs pos="0">
                <a:schemeClr val="tx1">
                  <a:lumMod val="95000"/>
                  <a:lumOff val="5000"/>
                </a:schemeClr>
              </a:gs>
              <a:gs pos="100000">
                <a:schemeClr val="tx1">
                  <a:lumMod val="85000"/>
                  <a:lumOff val="15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0" name="Obdélník 9"/>
          <p:cNvSpPr/>
          <p:nvPr/>
        </p:nvSpPr>
        <p:spPr>
          <a:xfrm>
            <a:off x="-2" y="5944197"/>
            <a:ext cx="2794960" cy="915741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cxnSp>
        <p:nvCxnSpPr>
          <p:cNvPr id="3" name="Přímá spojnice 2"/>
          <p:cNvCxnSpPr/>
          <p:nvPr/>
        </p:nvCxnSpPr>
        <p:spPr>
          <a:xfrm>
            <a:off x="2794958" y="5944198"/>
            <a:ext cx="0" cy="915742"/>
          </a:xfrm>
          <a:prstGeom prst="line">
            <a:avLst/>
          </a:prstGeom>
          <a:ln w="57150">
            <a:solidFill>
              <a:srgbClr val="DC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Picture 4" descr="C:\Users\Ladislav Klika\AppData\Local\Microsoft\Windows\Temporary Internet Files\Content.Outlook\5GBJ3LF5\Logo Mind Bridge popis.tif"/>
          <p:cNvPicPr>
            <a:picLocks noChangeAspect="1" noChangeArrowheads="1"/>
          </p:cNvPicPr>
          <p:nvPr/>
        </p:nvPicPr>
        <p:blipFill>
          <a:blip r:embed="rId3" cstate="print"/>
          <a:srcRect l="841" r="9946"/>
          <a:stretch>
            <a:fillRect/>
          </a:stretch>
        </p:blipFill>
        <p:spPr bwMode="auto">
          <a:xfrm>
            <a:off x="8342191" y="6099453"/>
            <a:ext cx="681038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6" name="TextovéPole 65"/>
          <p:cNvSpPr txBox="1"/>
          <p:nvPr/>
        </p:nvSpPr>
        <p:spPr>
          <a:xfrm>
            <a:off x="-36629" y="6575911"/>
            <a:ext cx="316112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fld id="{9EED3D73-354E-4515-B7AC-77E35537A977}" type="slidenum">
              <a:rPr lang="cs-CZ" sz="1000" smtClean="0">
                <a:solidFill>
                  <a:schemeClr val="bg1">
                    <a:lumMod val="75000"/>
                  </a:schemeClr>
                </a:solidFill>
              </a:rPr>
              <a:pPr/>
              <a:t>10</a:t>
            </a:fld>
            <a:endParaRPr lang="cs-CZ" sz="10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22" name="Nadpis 2"/>
          <p:cNvSpPr txBox="1">
            <a:spLocks/>
          </p:cNvSpPr>
          <p:nvPr/>
        </p:nvSpPr>
        <p:spPr>
          <a:xfrm>
            <a:off x="2794958" y="5954167"/>
            <a:ext cx="5469149" cy="9057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325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cs-CZ" altLang="cs-CZ" b="1" dirty="0">
                <a:solidFill>
                  <a:schemeClr val="bg1"/>
                </a:solidFill>
              </a:rPr>
              <a:t>Z 10 návštěvníků kraje, jsou 3 jednodenní návštěvníci (Slovácko 6), </a:t>
            </a:r>
          </a:p>
          <a:p>
            <a:pPr algn="r"/>
            <a:r>
              <a:rPr lang="cs-CZ" altLang="cs-CZ" b="1" dirty="0">
                <a:solidFill>
                  <a:schemeClr val="bg1"/>
                </a:solidFill>
              </a:rPr>
              <a:t>3 turisté jsou s 1-3 přenocováním/i a 4 jsou turisté s 4 a více nocemi </a:t>
            </a:r>
            <a:br>
              <a:rPr lang="cs-CZ" altLang="cs-CZ" b="1" dirty="0">
                <a:solidFill>
                  <a:schemeClr val="bg1"/>
                </a:solidFill>
              </a:rPr>
            </a:br>
            <a:r>
              <a:rPr lang="cs-CZ" altLang="cs-CZ" b="1" dirty="0">
                <a:solidFill>
                  <a:schemeClr val="bg1"/>
                </a:solidFill>
              </a:rPr>
              <a:t>v ZK (Slovácko 3, Valašsko 5 z 10). </a:t>
            </a:r>
            <a:endParaRPr lang="en-US" altLang="cs-CZ" b="1" dirty="0">
              <a:solidFill>
                <a:schemeClr val="bg1"/>
              </a:solidFill>
            </a:endParaRPr>
          </a:p>
        </p:txBody>
      </p:sp>
      <p:sp>
        <p:nvSpPr>
          <p:cNvPr id="5" name="AutoShape 9" descr="Výsledek obrázku pro baťa"/>
          <p:cNvSpPr>
            <a:spLocks noChangeAspect="1" noChangeArrowheads="1"/>
          </p:cNvSpPr>
          <p:nvPr/>
        </p:nvSpPr>
        <p:spPr bwMode="auto">
          <a:xfrm>
            <a:off x="0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cs-CZ"/>
          </a:p>
        </p:txBody>
      </p:sp>
      <p:sp>
        <p:nvSpPr>
          <p:cNvPr id="28" name="TextovéPole 27">
            <a:extLst>
              <a:ext uri="{FF2B5EF4-FFF2-40B4-BE49-F238E27FC236}">
                <a16:creationId xmlns:a16="http://schemas.microsoft.com/office/drawing/2014/main" id="{82A68B24-67B6-4D76-A7DE-85C1E897A0B9}"/>
              </a:ext>
            </a:extLst>
          </p:cNvPr>
          <p:cNvSpPr txBox="1"/>
          <p:nvPr/>
        </p:nvSpPr>
        <p:spPr>
          <a:xfrm>
            <a:off x="356258" y="154618"/>
            <a:ext cx="8429153" cy="55399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r>
              <a:rPr lang="cs-CZ" sz="1000" dirty="0"/>
              <a:t>Základ: Všichni respondenti, n =  1 024, ti, kteří uvedli délku pobytu a výši útraty</a:t>
            </a:r>
          </a:p>
          <a:p>
            <a:r>
              <a:rPr lang="cs-CZ" sz="1000" dirty="0"/>
              <a:t>%</a:t>
            </a:r>
            <a:endParaRPr lang="cs-CZ" sz="1000" dirty="0">
              <a:solidFill>
                <a:srgbClr val="000000"/>
              </a:solidFill>
            </a:endParaRPr>
          </a:p>
          <a:p>
            <a:r>
              <a:rPr lang="pt-BR" sz="1000" dirty="0">
                <a:solidFill>
                  <a:srgbClr val="000000"/>
                </a:solidFill>
              </a:rPr>
              <a:t>Q8a. Kolikrát jste během této Vaší dovolené / výletu přenocoval/a / přespal/a, nebo hodláte přenocovat / přespat mimo domov? Uveďte prosím počet nocí.</a:t>
            </a:r>
            <a:endParaRPr lang="cs-CZ" sz="1000" dirty="0"/>
          </a:p>
        </p:txBody>
      </p:sp>
      <p:sp>
        <p:nvSpPr>
          <p:cNvPr id="17" name="Pravá složená závorka 16">
            <a:extLst>
              <a:ext uri="{FF2B5EF4-FFF2-40B4-BE49-F238E27FC236}">
                <a16:creationId xmlns:a16="http://schemas.microsoft.com/office/drawing/2014/main" id="{E2E2D409-9ADA-4309-8E0F-4B6EDD1BD621}"/>
              </a:ext>
            </a:extLst>
          </p:cNvPr>
          <p:cNvSpPr/>
          <p:nvPr/>
        </p:nvSpPr>
        <p:spPr>
          <a:xfrm>
            <a:off x="4198409" y="885979"/>
            <a:ext cx="311066" cy="5001012"/>
          </a:xfrm>
          <a:prstGeom prst="rightBrace">
            <a:avLst/>
          </a:prstGeom>
          <a:ln>
            <a:prstDash val="sysDot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38" name="TextovéPole 37">
            <a:extLst>
              <a:ext uri="{FF2B5EF4-FFF2-40B4-BE49-F238E27FC236}">
                <a16:creationId xmlns:a16="http://schemas.microsoft.com/office/drawing/2014/main" id="{8DD45DAA-5786-479E-B1D7-BD2F0C874D77}"/>
              </a:ext>
            </a:extLst>
          </p:cNvPr>
          <p:cNvSpPr txBox="1"/>
          <p:nvPr/>
        </p:nvSpPr>
        <p:spPr>
          <a:xfrm>
            <a:off x="279483" y="5615665"/>
            <a:ext cx="281028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800" dirty="0"/>
              <a:t>Báze: ti, kteří uvedli délku pobytu a výši útraty(n=1 024)</a:t>
            </a:r>
          </a:p>
        </p:txBody>
      </p:sp>
      <p:graphicFrame>
        <p:nvGraphicFramePr>
          <p:cNvPr id="12" name="Graf 11">
            <a:extLst>
              <a:ext uri="{FF2B5EF4-FFF2-40B4-BE49-F238E27FC236}">
                <a16:creationId xmlns:a16="http://schemas.microsoft.com/office/drawing/2014/main" id="{0643A4F2-284C-C476-077A-E9638C6410F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547692137"/>
              </p:ext>
            </p:extLst>
          </p:nvPr>
        </p:nvGraphicFramePr>
        <p:xfrm>
          <a:off x="304800" y="1224528"/>
          <a:ext cx="3893609" cy="433392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7" name="TextovéPole 6">
            <a:extLst>
              <a:ext uri="{FF2B5EF4-FFF2-40B4-BE49-F238E27FC236}">
                <a16:creationId xmlns:a16="http://schemas.microsoft.com/office/drawing/2014/main" id="{334D7BE9-C60F-D3FA-3E40-E5AA97AA9443}"/>
              </a:ext>
            </a:extLst>
          </p:cNvPr>
          <p:cNvSpPr txBox="1"/>
          <p:nvPr/>
        </p:nvSpPr>
        <p:spPr>
          <a:xfrm>
            <a:off x="7008875" y="2580435"/>
            <a:ext cx="108667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1000" b="1" dirty="0"/>
              <a:t>4+ nocí</a:t>
            </a:r>
            <a:endParaRPr lang="en-US" sz="1000" b="1" dirty="0"/>
          </a:p>
        </p:txBody>
      </p:sp>
      <p:sp>
        <p:nvSpPr>
          <p:cNvPr id="15" name="TextovéPole 14">
            <a:extLst>
              <a:ext uri="{FF2B5EF4-FFF2-40B4-BE49-F238E27FC236}">
                <a16:creationId xmlns:a16="http://schemas.microsoft.com/office/drawing/2014/main" id="{61968F6B-2C50-9C7B-F0A0-5B718F971ACC}"/>
              </a:ext>
            </a:extLst>
          </p:cNvPr>
          <p:cNvSpPr txBox="1"/>
          <p:nvPr/>
        </p:nvSpPr>
        <p:spPr>
          <a:xfrm>
            <a:off x="4730464" y="1905881"/>
            <a:ext cx="4060606" cy="338554"/>
          </a:xfrm>
          <a:prstGeom prst="rect">
            <a:avLst/>
          </a:prstGeom>
          <a:solidFill>
            <a:srgbClr val="C00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cs-CZ" sz="1600" b="1" dirty="0">
                <a:solidFill>
                  <a:schemeClr val="bg1"/>
                </a:solidFill>
              </a:rPr>
              <a:t>ODLIŠNOST TURISTICKÉ OBLASTI OD KRAJE*</a:t>
            </a:r>
          </a:p>
        </p:txBody>
      </p:sp>
      <p:sp>
        <p:nvSpPr>
          <p:cNvPr id="19" name="TextovéPole 18">
            <a:extLst>
              <a:ext uri="{FF2B5EF4-FFF2-40B4-BE49-F238E27FC236}">
                <a16:creationId xmlns:a16="http://schemas.microsoft.com/office/drawing/2014/main" id="{8834E0D9-F0D0-9196-8E57-0A6C61944F91}"/>
              </a:ext>
            </a:extLst>
          </p:cNvPr>
          <p:cNvSpPr txBox="1"/>
          <p:nvPr/>
        </p:nvSpPr>
        <p:spPr>
          <a:xfrm>
            <a:off x="299361" y="885974"/>
            <a:ext cx="4060606" cy="338554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pPr algn="ctr"/>
            <a:r>
              <a:rPr lang="cs-CZ" sz="1600" b="1" dirty="0">
                <a:solidFill>
                  <a:schemeClr val="bg1"/>
                </a:solidFill>
              </a:rPr>
              <a:t>ŘAZENO SESTUPNĚ (ZA KRAJ)</a:t>
            </a:r>
            <a:endParaRPr lang="en-US" sz="1600" b="1" dirty="0">
              <a:solidFill>
                <a:schemeClr val="bg1"/>
              </a:solidFill>
            </a:endParaRPr>
          </a:p>
        </p:txBody>
      </p:sp>
      <p:sp>
        <p:nvSpPr>
          <p:cNvPr id="20" name="TextovéPole 19">
            <a:extLst>
              <a:ext uri="{FF2B5EF4-FFF2-40B4-BE49-F238E27FC236}">
                <a16:creationId xmlns:a16="http://schemas.microsoft.com/office/drawing/2014/main" id="{BEC5302D-BE33-108C-848E-0ECDF640519B}"/>
              </a:ext>
            </a:extLst>
          </p:cNvPr>
          <p:cNvSpPr txBox="1"/>
          <p:nvPr/>
        </p:nvSpPr>
        <p:spPr>
          <a:xfrm>
            <a:off x="4712119" y="4520205"/>
            <a:ext cx="4060606" cy="200055"/>
          </a:xfrm>
          <a:prstGeom prst="rect">
            <a:avLst/>
          </a:prstGeom>
          <a:solidFill>
            <a:srgbClr val="C00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cs-CZ" sz="700" b="1" dirty="0">
                <a:solidFill>
                  <a:schemeClr val="bg1"/>
                </a:solidFill>
              </a:rPr>
              <a:t>*= kde se daná odpověď vyskytuje významně častěji (relativní podíl) oproti výsledku za celý kraj</a:t>
            </a:r>
            <a:endParaRPr lang="en-US" sz="700" b="1" dirty="0">
              <a:solidFill>
                <a:schemeClr val="bg1"/>
              </a:solidFill>
            </a:endParaRPr>
          </a:p>
        </p:txBody>
      </p:sp>
      <p:sp>
        <p:nvSpPr>
          <p:cNvPr id="2" name="TextovéPole 1">
            <a:extLst>
              <a:ext uri="{FF2B5EF4-FFF2-40B4-BE49-F238E27FC236}">
                <a16:creationId xmlns:a16="http://schemas.microsoft.com/office/drawing/2014/main" id="{6442B029-D820-DE9F-8DA2-41F9D4CD70CA}"/>
              </a:ext>
            </a:extLst>
          </p:cNvPr>
          <p:cNvSpPr txBox="1"/>
          <p:nvPr/>
        </p:nvSpPr>
        <p:spPr>
          <a:xfrm>
            <a:off x="7191739" y="130970"/>
            <a:ext cx="16451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cs-CZ" b="1" dirty="0">
                <a:solidFill>
                  <a:schemeClr val="tx2"/>
                </a:solidFill>
              </a:rPr>
              <a:t>DÉLKA POBYTU</a:t>
            </a:r>
            <a:endParaRPr lang="en-US" b="1" dirty="0">
              <a:solidFill>
                <a:schemeClr val="tx2"/>
              </a:solidFill>
            </a:endParaRPr>
          </a:p>
        </p:txBody>
      </p:sp>
      <p:sp>
        <p:nvSpPr>
          <p:cNvPr id="13" name="Ovál 12">
            <a:extLst>
              <a:ext uri="{FF2B5EF4-FFF2-40B4-BE49-F238E27FC236}">
                <a16:creationId xmlns:a16="http://schemas.microsoft.com/office/drawing/2014/main" id="{0D57783B-A043-11AC-856C-1753D92E875B}"/>
              </a:ext>
            </a:extLst>
          </p:cNvPr>
          <p:cNvSpPr/>
          <p:nvPr/>
        </p:nvSpPr>
        <p:spPr>
          <a:xfrm>
            <a:off x="2666121" y="2103103"/>
            <a:ext cx="224118" cy="233083"/>
          </a:xfrm>
          <a:prstGeom prst="ellipse">
            <a:avLst/>
          </a:prstGeom>
          <a:noFill/>
          <a:ln w="127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ovéPole 15">
            <a:extLst>
              <a:ext uri="{FF2B5EF4-FFF2-40B4-BE49-F238E27FC236}">
                <a16:creationId xmlns:a16="http://schemas.microsoft.com/office/drawing/2014/main" id="{0FF9C019-4CDD-2A03-6134-2B115705A365}"/>
              </a:ext>
            </a:extLst>
          </p:cNvPr>
          <p:cNvSpPr txBox="1"/>
          <p:nvPr/>
        </p:nvSpPr>
        <p:spPr bwMode="auto">
          <a:xfrm>
            <a:off x="-1" y="6167197"/>
            <a:ext cx="2794959" cy="430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eaLnBrk="0" hangingPunct="0">
              <a:defRPr/>
            </a:pPr>
            <a:r>
              <a:rPr lang="cs-CZ" sz="1100" dirty="0">
                <a:solidFill>
                  <a:schemeClr val="bg1">
                    <a:lumMod val="65000"/>
                  </a:schemeClr>
                </a:solidFill>
              </a:rPr>
              <a:t>%, n = 1 605, návštěvnici  Zlínského kraje, </a:t>
            </a:r>
            <a:br>
              <a:rPr lang="cs-CZ" sz="1100" dirty="0">
                <a:solidFill>
                  <a:schemeClr val="bg1">
                    <a:lumMod val="65000"/>
                  </a:schemeClr>
                </a:solidFill>
              </a:rPr>
            </a:br>
            <a:r>
              <a:rPr lang="cs-CZ" sz="1100" dirty="0">
                <a:solidFill>
                  <a:schemeClr val="bg1">
                    <a:lumMod val="65000"/>
                  </a:schemeClr>
                </a:solidFill>
              </a:rPr>
              <a:t>VII-X/2022</a:t>
            </a:r>
          </a:p>
        </p:txBody>
      </p:sp>
      <p:sp>
        <p:nvSpPr>
          <p:cNvPr id="23" name="Ovál 22">
            <a:extLst>
              <a:ext uri="{FF2B5EF4-FFF2-40B4-BE49-F238E27FC236}">
                <a16:creationId xmlns:a16="http://schemas.microsoft.com/office/drawing/2014/main" id="{66BCEA6A-D4B8-A3EC-9647-67C68BCAE8B3}"/>
              </a:ext>
            </a:extLst>
          </p:cNvPr>
          <p:cNvSpPr/>
          <p:nvPr/>
        </p:nvSpPr>
        <p:spPr>
          <a:xfrm>
            <a:off x="3093057" y="1899232"/>
            <a:ext cx="224118" cy="233083"/>
          </a:xfrm>
          <a:prstGeom prst="ellipse">
            <a:avLst/>
          </a:prstGeom>
          <a:noFill/>
          <a:ln w="127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Ovál 23">
            <a:extLst>
              <a:ext uri="{FF2B5EF4-FFF2-40B4-BE49-F238E27FC236}">
                <a16:creationId xmlns:a16="http://schemas.microsoft.com/office/drawing/2014/main" id="{7D8A72C6-1C38-E632-A99E-89F5158BEA5E}"/>
              </a:ext>
            </a:extLst>
          </p:cNvPr>
          <p:cNvSpPr/>
          <p:nvPr/>
        </p:nvSpPr>
        <p:spPr>
          <a:xfrm>
            <a:off x="2858770" y="4879939"/>
            <a:ext cx="224118" cy="233083"/>
          </a:xfrm>
          <a:prstGeom prst="ellipse">
            <a:avLst/>
          </a:prstGeom>
          <a:noFill/>
          <a:ln w="127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TextovéPole 24">
            <a:extLst>
              <a:ext uri="{FF2B5EF4-FFF2-40B4-BE49-F238E27FC236}">
                <a16:creationId xmlns:a16="http://schemas.microsoft.com/office/drawing/2014/main" id="{B7511575-DC8B-31D9-C869-4A020E1274EE}"/>
              </a:ext>
            </a:extLst>
          </p:cNvPr>
          <p:cNvSpPr txBox="1"/>
          <p:nvPr/>
        </p:nvSpPr>
        <p:spPr>
          <a:xfrm>
            <a:off x="6555739" y="3408877"/>
            <a:ext cx="108667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1000" b="1" dirty="0"/>
              <a:t>bez přespání</a:t>
            </a:r>
            <a:endParaRPr lang="en-US" sz="1000" b="1" dirty="0"/>
          </a:p>
        </p:txBody>
      </p:sp>
      <p:sp>
        <p:nvSpPr>
          <p:cNvPr id="26" name="TextovéPole 25">
            <a:extLst>
              <a:ext uri="{FF2B5EF4-FFF2-40B4-BE49-F238E27FC236}">
                <a16:creationId xmlns:a16="http://schemas.microsoft.com/office/drawing/2014/main" id="{EBEAD939-BD9D-9A68-F9F0-C5ECBE56F1CF}"/>
              </a:ext>
            </a:extLst>
          </p:cNvPr>
          <p:cNvSpPr txBox="1"/>
          <p:nvPr/>
        </p:nvSpPr>
        <p:spPr>
          <a:xfrm>
            <a:off x="5939021" y="3855990"/>
            <a:ext cx="108667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1000" b="1" dirty="0"/>
              <a:t>bez přespání</a:t>
            </a:r>
            <a:endParaRPr lang="en-US" sz="1000" b="1" dirty="0"/>
          </a:p>
        </p:txBody>
      </p:sp>
      <p:sp>
        <p:nvSpPr>
          <p:cNvPr id="6" name="TextovéPole 5">
            <a:extLst>
              <a:ext uri="{FF2B5EF4-FFF2-40B4-BE49-F238E27FC236}">
                <a16:creationId xmlns:a16="http://schemas.microsoft.com/office/drawing/2014/main" id="{5B953B55-7D18-3F58-C698-0830CFDEA669}"/>
              </a:ext>
            </a:extLst>
          </p:cNvPr>
          <p:cNvSpPr txBox="1"/>
          <p:nvPr/>
        </p:nvSpPr>
        <p:spPr>
          <a:xfrm>
            <a:off x="6426792" y="1626837"/>
            <a:ext cx="79385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1000" b="1" dirty="0"/>
              <a:t>ZK 4,5 dne</a:t>
            </a:r>
          </a:p>
        </p:txBody>
      </p:sp>
      <p:sp>
        <p:nvSpPr>
          <p:cNvPr id="14" name="TextovéPole 13">
            <a:extLst>
              <a:ext uri="{FF2B5EF4-FFF2-40B4-BE49-F238E27FC236}">
                <a16:creationId xmlns:a16="http://schemas.microsoft.com/office/drawing/2014/main" id="{E1E3B63F-F6A4-FCFF-2D06-211F9DE2B018}"/>
              </a:ext>
            </a:extLst>
          </p:cNvPr>
          <p:cNvSpPr txBox="1"/>
          <p:nvPr/>
        </p:nvSpPr>
        <p:spPr>
          <a:xfrm>
            <a:off x="6758361" y="4188097"/>
            <a:ext cx="79385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1000" b="1" dirty="0">
                <a:solidFill>
                  <a:srgbClr val="C00000"/>
                </a:solidFill>
              </a:rPr>
              <a:t>1,7 dne</a:t>
            </a:r>
          </a:p>
        </p:txBody>
      </p:sp>
      <p:sp>
        <p:nvSpPr>
          <p:cNvPr id="27" name="TextovéPole 26">
            <a:extLst>
              <a:ext uri="{FF2B5EF4-FFF2-40B4-BE49-F238E27FC236}">
                <a16:creationId xmlns:a16="http://schemas.microsoft.com/office/drawing/2014/main" id="{FE737B03-BAAD-96EC-180D-A7EBE1E521EE}"/>
              </a:ext>
            </a:extLst>
          </p:cNvPr>
          <p:cNvSpPr txBox="1"/>
          <p:nvPr/>
        </p:nvSpPr>
        <p:spPr>
          <a:xfrm>
            <a:off x="7673085" y="3012988"/>
            <a:ext cx="79385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1000" b="1" dirty="0">
                <a:solidFill>
                  <a:schemeClr val="accent3">
                    <a:lumMod val="50000"/>
                  </a:schemeClr>
                </a:solidFill>
              </a:rPr>
              <a:t>5,0 dní</a:t>
            </a:r>
          </a:p>
        </p:txBody>
      </p:sp>
      <p:sp>
        <p:nvSpPr>
          <p:cNvPr id="29" name="TextovéPole 28">
            <a:extLst>
              <a:ext uri="{FF2B5EF4-FFF2-40B4-BE49-F238E27FC236}">
                <a16:creationId xmlns:a16="http://schemas.microsoft.com/office/drawing/2014/main" id="{FDDED8DF-F99F-0D66-F07B-A75A7C30B433}"/>
              </a:ext>
            </a:extLst>
          </p:cNvPr>
          <p:cNvSpPr txBox="1"/>
          <p:nvPr/>
        </p:nvSpPr>
        <p:spPr>
          <a:xfrm>
            <a:off x="7498900" y="3700189"/>
            <a:ext cx="79385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1000" b="1" dirty="0">
                <a:solidFill>
                  <a:srgbClr val="002060"/>
                </a:solidFill>
              </a:rPr>
              <a:t>6,2 dne</a:t>
            </a:r>
          </a:p>
          <a:p>
            <a:pPr algn="ctr"/>
            <a:r>
              <a:rPr lang="cs-CZ" sz="1000" b="1" dirty="0">
                <a:solidFill>
                  <a:srgbClr val="002060"/>
                </a:solidFill>
              </a:rPr>
              <a:t>(2,5 / 10,8)</a:t>
            </a:r>
          </a:p>
        </p:txBody>
      </p:sp>
      <p:sp>
        <p:nvSpPr>
          <p:cNvPr id="30" name="TextovéPole 29">
            <a:extLst>
              <a:ext uri="{FF2B5EF4-FFF2-40B4-BE49-F238E27FC236}">
                <a16:creationId xmlns:a16="http://schemas.microsoft.com/office/drawing/2014/main" id="{D2605306-2759-C193-B4CB-DBC83504F74C}"/>
              </a:ext>
            </a:extLst>
          </p:cNvPr>
          <p:cNvSpPr txBox="1"/>
          <p:nvPr/>
        </p:nvSpPr>
        <p:spPr>
          <a:xfrm>
            <a:off x="5132606" y="2750012"/>
            <a:ext cx="79385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1000" b="1" dirty="0">
                <a:solidFill>
                  <a:schemeClr val="accent6">
                    <a:lumMod val="75000"/>
                  </a:schemeClr>
                </a:solidFill>
              </a:rPr>
              <a:t>3,9 dne</a:t>
            </a:r>
          </a:p>
        </p:txBody>
      </p:sp>
    </p:spTree>
    <p:extLst>
      <p:ext uri="{BB962C8B-B14F-4D97-AF65-F5344CB8AC3E}">
        <p14:creationId xmlns:p14="http://schemas.microsoft.com/office/powerpoint/2010/main" val="28442396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Skupina 7">
            <a:extLst>
              <a:ext uri="{FF2B5EF4-FFF2-40B4-BE49-F238E27FC236}">
                <a16:creationId xmlns:a16="http://schemas.microsoft.com/office/drawing/2014/main" id="{4ACBA7B1-F9A0-8E2F-91A3-80D8D2F25861}"/>
              </a:ext>
            </a:extLst>
          </p:cNvPr>
          <p:cNvGrpSpPr/>
          <p:nvPr/>
        </p:nvGrpSpPr>
        <p:grpSpPr>
          <a:xfrm>
            <a:off x="4710206" y="2102430"/>
            <a:ext cx="4147127" cy="2572487"/>
            <a:chOff x="4868704" y="739472"/>
            <a:chExt cx="3857381" cy="2572487"/>
          </a:xfrm>
        </p:grpSpPr>
        <p:pic>
          <p:nvPicPr>
            <p:cNvPr id="23" name="Obrázek 22">
              <a:extLst>
                <a:ext uri="{FF2B5EF4-FFF2-40B4-BE49-F238E27FC236}">
                  <a16:creationId xmlns:a16="http://schemas.microsoft.com/office/drawing/2014/main" id="{B2044365-9706-78AC-76B4-44BEB919D39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943020" y="739472"/>
              <a:ext cx="3783065" cy="2494800"/>
            </a:xfrm>
            <a:prstGeom prst="rect">
              <a:avLst/>
            </a:prstGeom>
          </p:spPr>
        </p:pic>
        <p:sp>
          <p:nvSpPr>
            <p:cNvPr id="24" name="Obdélník 23">
              <a:extLst>
                <a:ext uri="{FF2B5EF4-FFF2-40B4-BE49-F238E27FC236}">
                  <a16:creationId xmlns:a16="http://schemas.microsoft.com/office/drawing/2014/main" id="{C929A98F-5FCE-47B7-400B-00C09F72F1AB}"/>
                </a:ext>
              </a:extLst>
            </p:cNvPr>
            <p:cNvSpPr/>
            <p:nvPr/>
          </p:nvSpPr>
          <p:spPr>
            <a:xfrm>
              <a:off x="4868704" y="817159"/>
              <a:ext cx="3783600" cy="2494800"/>
            </a:xfrm>
            <a:prstGeom prst="rect">
              <a:avLst/>
            </a:prstGeom>
            <a:solidFill>
              <a:schemeClr val="bg1">
                <a:lumMod val="95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s-CZ"/>
            </a:p>
          </p:txBody>
        </p:sp>
      </p:grpSp>
      <p:cxnSp>
        <p:nvCxnSpPr>
          <p:cNvPr id="4" name="Přímá spojnice 3"/>
          <p:cNvCxnSpPr/>
          <p:nvPr/>
        </p:nvCxnSpPr>
        <p:spPr>
          <a:xfrm>
            <a:off x="-2" y="5954166"/>
            <a:ext cx="9144002" cy="0"/>
          </a:xfrm>
          <a:prstGeom prst="line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Obdélník 8"/>
          <p:cNvSpPr/>
          <p:nvPr/>
        </p:nvSpPr>
        <p:spPr>
          <a:xfrm>
            <a:off x="2794958" y="5944198"/>
            <a:ext cx="6349042" cy="915741"/>
          </a:xfrm>
          <a:prstGeom prst="rect">
            <a:avLst/>
          </a:prstGeom>
          <a:gradFill flip="none" rotWithShape="1">
            <a:gsLst>
              <a:gs pos="0">
                <a:schemeClr val="tx1">
                  <a:lumMod val="95000"/>
                  <a:lumOff val="5000"/>
                </a:schemeClr>
              </a:gs>
              <a:gs pos="100000">
                <a:schemeClr val="tx1">
                  <a:lumMod val="85000"/>
                  <a:lumOff val="15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0" name="Obdélník 9"/>
          <p:cNvSpPr/>
          <p:nvPr/>
        </p:nvSpPr>
        <p:spPr>
          <a:xfrm>
            <a:off x="-2" y="5944197"/>
            <a:ext cx="2794960" cy="915741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cxnSp>
        <p:nvCxnSpPr>
          <p:cNvPr id="3" name="Přímá spojnice 2"/>
          <p:cNvCxnSpPr/>
          <p:nvPr/>
        </p:nvCxnSpPr>
        <p:spPr>
          <a:xfrm>
            <a:off x="2794958" y="5944198"/>
            <a:ext cx="0" cy="915742"/>
          </a:xfrm>
          <a:prstGeom prst="line">
            <a:avLst/>
          </a:prstGeom>
          <a:ln w="57150">
            <a:solidFill>
              <a:srgbClr val="DC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Picture 4" descr="C:\Users\Ladislav Klika\AppData\Local\Microsoft\Windows\Temporary Internet Files\Content.Outlook\5GBJ3LF5\Logo Mind Bridge popis.tif"/>
          <p:cNvPicPr>
            <a:picLocks noChangeAspect="1" noChangeArrowheads="1"/>
          </p:cNvPicPr>
          <p:nvPr/>
        </p:nvPicPr>
        <p:blipFill>
          <a:blip r:embed="rId3" cstate="print"/>
          <a:srcRect l="841" r="9946"/>
          <a:stretch>
            <a:fillRect/>
          </a:stretch>
        </p:blipFill>
        <p:spPr bwMode="auto">
          <a:xfrm>
            <a:off x="8342191" y="6099453"/>
            <a:ext cx="681038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6" name="TextovéPole 65"/>
          <p:cNvSpPr txBox="1"/>
          <p:nvPr/>
        </p:nvSpPr>
        <p:spPr>
          <a:xfrm>
            <a:off x="-36629" y="6575911"/>
            <a:ext cx="316112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fld id="{9EED3D73-354E-4515-B7AC-77E35537A977}" type="slidenum">
              <a:rPr lang="cs-CZ" sz="1000" smtClean="0">
                <a:solidFill>
                  <a:schemeClr val="bg1">
                    <a:lumMod val="75000"/>
                  </a:schemeClr>
                </a:solidFill>
              </a:rPr>
              <a:pPr/>
              <a:t>11</a:t>
            </a:fld>
            <a:endParaRPr lang="cs-CZ" sz="10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22" name="Nadpis 2"/>
          <p:cNvSpPr txBox="1">
            <a:spLocks/>
          </p:cNvSpPr>
          <p:nvPr/>
        </p:nvSpPr>
        <p:spPr>
          <a:xfrm>
            <a:off x="2794958" y="5954167"/>
            <a:ext cx="5469149" cy="9057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475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cs-CZ" altLang="cs-CZ" b="1" dirty="0">
                <a:solidFill>
                  <a:schemeClr val="bg1"/>
                </a:solidFill>
              </a:rPr>
              <a:t>Vysoká spokojenost (Slovácko), pouze v oblasti Kroměřížsko opakované různorodé  výhrady.</a:t>
            </a:r>
            <a:endParaRPr lang="en-US" altLang="cs-CZ" b="1" dirty="0">
              <a:solidFill>
                <a:schemeClr val="bg1"/>
              </a:solidFill>
            </a:endParaRPr>
          </a:p>
        </p:txBody>
      </p:sp>
      <p:sp>
        <p:nvSpPr>
          <p:cNvPr id="5" name="AutoShape 9" descr="Výsledek obrázku pro baťa"/>
          <p:cNvSpPr>
            <a:spLocks noChangeAspect="1" noChangeArrowheads="1"/>
          </p:cNvSpPr>
          <p:nvPr/>
        </p:nvSpPr>
        <p:spPr bwMode="auto">
          <a:xfrm>
            <a:off x="0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cs-CZ"/>
          </a:p>
        </p:txBody>
      </p:sp>
      <p:sp>
        <p:nvSpPr>
          <p:cNvPr id="28" name="TextovéPole 27">
            <a:extLst>
              <a:ext uri="{FF2B5EF4-FFF2-40B4-BE49-F238E27FC236}">
                <a16:creationId xmlns:a16="http://schemas.microsoft.com/office/drawing/2014/main" id="{82A68B24-67B6-4D76-A7DE-85C1E897A0B9}"/>
              </a:ext>
            </a:extLst>
          </p:cNvPr>
          <p:cNvSpPr txBox="1"/>
          <p:nvPr/>
        </p:nvSpPr>
        <p:spPr>
          <a:xfrm>
            <a:off x="356258" y="154618"/>
            <a:ext cx="8429153" cy="707886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r>
              <a:rPr lang="cs-CZ" sz="1000" dirty="0"/>
              <a:t>Základ: Všichni respondenti, n =  1 605, celý vzorek</a:t>
            </a:r>
          </a:p>
          <a:p>
            <a:r>
              <a:rPr lang="cs-CZ" sz="1000" dirty="0"/>
              <a:t>%</a:t>
            </a:r>
          </a:p>
          <a:p>
            <a:r>
              <a:rPr lang="cs-CZ" sz="1000" dirty="0">
                <a:solidFill>
                  <a:srgbClr val="000000"/>
                </a:solidFill>
              </a:rPr>
              <a:t>Q15. Nyní mi, prosím, ještě řekněte, zda jste se během této Vaší dovolené / výletu setkal/a s nějakými problémy. Nejméně jste byl/a spokojen/a v oblasti / oblastech…</a:t>
            </a:r>
            <a:endParaRPr lang="cs-CZ" sz="1000" dirty="0"/>
          </a:p>
        </p:txBody>
      </p:sp>
      <p:sp>
        <p:nvSpPr>
          <p:cNvPr id="17" name="Pravá složená závorka 16">
            <a:extLst>
              <a:ext uri="{FF2B5EF4-FFF2-40B4-BE49-F238E27FC236}">
                <a16:creationId xmlns:a16="http://schemas.microsoft.com/office/drawing/2014/main" id="{E2E2D409-9ADA-4309-8E0F-4B6EDD1BD621}"/>
              </a:ext>
            </a:extLst>
          </p:cNvPr>
          <p:cNvSpPr/>
          <p:nvPr/>
        </p:nvSpPr>
        <p:spPr>
          <a:xfrm>
            <a:off x="4198409" y="885979"/>
            <a:ext cx="311066" cy="5001012"/>
          </a:xfrm>
          <a:prstGeom prst="rightBrace">
            <a:avLst/>
          </a:prstGeom>
          <a:ln>
            <a:prstDash val="sysDot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graphicFrame>
        <p:nvGraphicFramePr>
          <p:cNvPr id="12" name="Graf 11">
            <a:extLst>
              <a:ext uri="{FF2B5EF4-FFF2-40B4-BE49-F238E27FC236}">
                <a16:creationId xmlns:a16="http://schemas.microsoft.com/office/drawing/2014/main" id="{0643A4F2-284C-C476-077A-E9638C6410F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925328873"/>
              </p:ext>
            </p:extLst>
          </p:nvPr>
        </p:nvGraphicFramePr>
        <p:xfrm>
          <a:off x="304800" y="1224528"/>
          <a:ext cx="3893609" cy="433392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7" name="TextovéPole 6">
            <a:extLst>
              <a:ext uri="{FF2B5EF4-FFF2-40B4-BE49-F238E27FC236}">
                <a16:creationId xmlns:a16="http://schemas.microsoft.com/office/drawing/2014/main" id="{334D7BE9-C60F-D3FA-3E40-E5AA97AA9443}"/>
              </a:ext>
            </a:extLst>
          </p:cNvPr>
          <p:cNvSpPr txBox="1"/>
          <p:nvPr/>
        </p:nvSpPr>
        <p:spPr>
          <a:xfrm>
            <a:off x="4766474" y="2484302"/>
            <a:ext cx="200497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1000" b="1" dirty="0"/>
              <a:t>ceny, infrastruktura a stav silnic,</a:t>
            </a:r>
          </a:p>
          <a:p>
            <a:pPr algn="ctr"/>
            <a:r>
              <a:rPr lang="cs-CZ" sz="1000" b="1" dirty="0"/>
              <a:t>orientační a navigační systém,</a:t>
            </a:r>
          </a:p>
          <a:p>
            <a:pPr algn="ctr"/>
            <a:r>
              <a:rPr lang="cs-CZ" sz="1000" b="1" dirty="0"/>
              <a:t>otevírací doba památek</a:t>
            </a:r>
          </a:p>
          <a:p>
            <a:pPr algn="ctr"/>
            <a:r>
              <a:rPr lang="cs-CZ" sz="1000" b="1" dirty="0"/>
              <a:t>přístup obyvatel k turistům</a:t>
            </a:r>
            <a:endParaRPr lang="en-US" sz="1000" b="1" dirty="0"/>
          </a:p>
        </p:txBody>
      </p:sp>
      <p:sp>
        <p:nvSpPr>
          <p:cNvPr id="16" name="TextovéPole 15">
            <a:extLst>
              <a:ext uri="{FF2B5EF4-FFF2-40B4-BE49-F238E27FC236}">
                <a16:creationId xmlns:a16="http://schemas.microsoft.com/office/drawing/2014/main" id="{7DFCEE8A-9927-C187-ECAB-0E9A8CB73772}"/>
              </a:ext>
            </a:extLst>
          </p:cNvPr>
          <p:cNvSpPr txBox="1"/>
          <p:nvPr/>
        </p:nvSpPr>
        <p:spPr>
          <a:xfrm>
            <a:off x="4730464" y="1905883"/>
            <a:ext cx="4060606" cy="338554"/>
          </a:xfrm>
          <a:prstGeom prst="rect">
            <a:avLst/>
          </a:prstGeom>
          <a:solidFill>
            <a:srgbClr val="C00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cs-CZ" sz="1600" b="1" dirty="0">
                <a:solidFill>
                  <a:schemeClr val="bg1"/>
                </a:solidFill>
              </a:rPr>
              <a:t>ODLIŠNOST TURISTICKÉ OBLASTI OD KRAJE *</a:t>
            </a:r>
            <a:endParaRPr lang="en-US" sz="1600" b="1" dirty="0">
              <a:solidFill>
                <a:schemeClr val="bg1"/>
              </a:solidFill>
            </a:endParaRPr>
          </a:p>
        </p:txBody>
      </p:sp>
      <p:sp>
        <p:nvSpPr>
          <p:cNvPr id="18" name="TextovéPole 17">
            <a:extLst>
              <a:ext uri="{FF2B5EF4-FFF2-40B4-BE49-F238E27FC236}">
                <a16:creationId xmlns:a16="http://schemas.microsoft.com/office/drawing/2014/main" id="{3ED87FA7-9A28-0FCA-FFB8-5594452B435E}"/>
              </a:ext>
            </a:extLst>
          </p:cNvPr>
          <p:cNvSpPr txBox="1"/>
          <p:nvPr/>
        </p:nvSpPr>
        <p:spPr>
          <a:xfrm>
            <a:off x="299361" y="885974"/>
            <a:ext cx="4060606" cy="338554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pPr algn="ctr"/>
            <a:r>
              <a:rPr lang="cs-CZ" sz="1600" b="1" dirty="0">
                <a:solidFill>
                  <a:schemeClr val="bg1"/>
                </a:solidFill>
              </a:rPr>
              <a:t>ŘAZENO PODLE ODPOVĚDÍ ZA KRAJ</a:t>
            </a:r>
            <a:endParaRPr lang="en-US" sz="1600" b="1" dirty="0">
              <a:solidFill>
                <a:schemeClr val="bg1"/>
              </a:solidFill>
            </a:endParaRPr>
          </a:p>
        </p:txBody>
      </p:sp>
      <p:sp>
        <p:nvSpPr>
          <p:cNvPr id="20" name="TextovéPole 19">
            <a:extLst>
              <a:ext uri="{FF2B5EF4-FFF2-40B4-BE49-F238E27FC236}">
                <a16:creationId xmlns:a16="http://schemas.microsoft.com/office/drawing/2014/main" id="{E7F7056E-16E3-499C-CD56-EDCD84C590CD}"/>
              </a:ext>
            </a:extLst>
          </p:cNvPr>
          <p:cNvSpPr txBox="1"/>
          <p:nvPr/>
        </p:nvSpPr>
        <p:spPr>
          <a:xfrm>
            <a:off x="4712119" y="4520207"/>
            <a:ext cx="4060606" cy="200055"/>
          </a:xfrm>
          <a:prstGeom prst="rect">
            <a:avLst/>
          </a:prstGeom>
          <a:solidFill>
            <a:srgbClr val="C00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cs-CZ" sz="700" b="1" dirty="0">
                <a:solidFill>
                  <a:schemeClr val="bg1"/>
                </a:solidFill>
              </a:rPr>
              <a:t>*= kde se daná odpověď vyskytuje významně častěji (relativní podíl) oproti výsledku za celý kraj</a:t>
            </a:r>
            <a:endParaRPr lang="en-US" sz="700" b="1" dirty="0">
              <a:solidFill>
                <a:schemeClr val="bg1"/>
              </a:solidFill>
            </a:endParaRPr>
          </a:p>
        </p:txBody>
      </p:sp>
      <p:sp>
        <p:nvSpPr>
          <p:cNvPr id="21" name="TextovéPole 20">
            <a:extLst>
              <a:ext uri="{FF2B5EF4-FFF2-40B4-BE49-F238E27FC236}">
                <a16:creationId xmlns:a16="http://schemas.microsoft.com/office/drawing/2014/main" id="{75F1FB76-C4C1-A9AD-3E92-380AEDD8AFD5}"/>
              </a:ext>
            </a:extLst>
          </p:cNvPr>
          <p:cNvSpPr txBox="1"/>
          <p:nvPr/>
        </p:nvSpPr>
        <p:spPr>
          <a:xfrm>
            <a:off x="279483" y="5615665"/>
            <a:ext cx="1723361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800" dirty="0"/>
              <a:t>Báze: v</a:t>
            </a:r>
            <a:r>
              <a:rPr lang="cs-CZ" sz="800" dirty="0">
                <a:solidFill>
                  <a:srgbClr val="000000"/>
                </a:solidFill>
                <a:latin typeface="Calibri"/>
                <a:cs typeface="Calibri"/>
              </a:rPr>
              <a:t>šichni</a:t>
            </a:r>
            <a:r>
              <a:rPr lang="cs-CZ" sz="800" dirty="0"/>
              <a:t> respondenti (n=1 605)</a:t>
            </a:r>
          </a:p>
        </p:txBody>
      </p:sp>
      <p:sp>
        <p:nvSpPr>
          <p:cNvPr id="2" name="TextovéPole 1">
            <a:extLst>
              <a:ext uri="{FF2B5EF4-FFF2-40B4-BE49-F238E27FC236}">
                <a16:creationId xmlns:a16="http://schemas.microsoft.com/office/drawing/2014/main" id="{BA27EDDD-9E54-09FF-E29F-8E1760025496}"/>
              </a:ext>
            </a:extLst>
          </p:cNvPr>
          <p:cNvSpPr txBox="1"/>
          <p:nvPr/>
        </p:nvSpPr>
        <p:spPr>
          <a:xfrm>
            <a:off x="6128051" y="130970"/>
            <a:ext cx="27088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cs-CZ" b="1" dirty="0">
                <a:solidFill>
                  <a:srgbClr val="002060"/>
                </a:solidFill>
              </a:rPr>
              <a:t>NEDOSTATKY / PROBLÉMY</a:t>
            </a:r>
            <a:endParaRPr lang="en-US" b="1" dirty="0">
              <a:solidFill>
                <a:srgbClr val="002060"/>
              </a:solidFill>
            </a:endParaRPr>
          </a:p>
        </p:txBody>
      </p:sp>
      <p:sp>
        <p:nvSpPr>
          <p:cNvPr id="13" name="Ovál 12">
            <a:extLst>
              <a:ext uri="{FF2B5EF4-FFF2-40B4-BE49-F238E27FC236}">
                <a16:creationId xmlns:a16="http://schemas.microsoft.com/office/drawing/2014/main" id="{E3A93533-6E10-8B9C-451B-A0AAA6B4D42C}"/>
              </a:ext>
            </a:extLst>
          </p:cNvPr>
          <p:cNvSpPr/>
          <p:nvPr/>
        </p:nvSpPr>
        <p:spPr>
          <a:xfrm>
            <a:off x="2488895" y="1471598"/>
            <a:ext cx="224118" cy="233083"/>
          </a:xfrm>
          <a:prstGeom prst="ellipse">
            <a:avLst/>
          </a:prstGeom>
          <a:noFill/>
          <a:ln w="127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Ovál 14">
            <a:extLst>
              <a:ext uri="{FF2B5EF4-FFF2-40B4-BE49-F238E27FC236}">
                <a16:creationId xmlns:a16="http://schemas.microsoft.com/office/drawing/2014/main" id="{E5D57D4E-CC49-5D2A-0F33-56419001CF7B}"/>
              </a:ext>
            </a:extLst>
          </p:cNvPr>
          <p:cNvSpPr/>
          <p:nvPr/>
        </p:nvSpPr>
        <p:spPr>
          <a:xfrm>
            <a:off x="2337175" y="2292651"/>
            <a:ext cx="224118" cy="233083"/>
          </a:xfrm>
          <a:prstGeom prst="ellipse">
            <a:avLst/>
          </a:prstGeom>
          <a:noFill/>
          <a:ln w="127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TextovéPole 18">
            <a:extLst>
              <a:ext uri="{FF2B5EF4-FFF2-40B4-BE49-F238E27FC236}">
                <a16:creationId xmlns:a16="http://schemas.microsoft.com/office/drawing/2014/main" id="{773F90AF-7BF5-341F-0D79-BA2A4B2CD452}"/>
              </a:ext>
            </a:extLst>
          </p:cNvPr>
          <p:cNvSpPr txBox="1"/>
          <p:nvPr/>
        </p:nvSpPr>
        <p:spPr bwMode="auto">
          <a:xfrm>
            <a:off x="-1" y="6167197"/>
            <a:ext cx="2794959" cy="430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eaLnBrk="0" hangingPunct="0">
              <a:defRPr/>
            </a:pPr>
            <a:r>
              <a:rPr lang="cs-CZ" sz="1100" dirty="0">
                <a:solidFill>
                  <a:schemeClr val="bg1">
                    <a:lumMod val="65000"/>
                  </a:schemeClr>
                </a:solidFill>
              </a:rPr>
              <a:t>%, n = 1 605, návštěvnici  Zlínského kraje, </a:t>
            </a:r>
            <a:br>
              <a:rPr lang="cs-CZ" sz="1100" dirty="0">
                <a:solidFill>
                  <a:schemeClr val="bg1">
                    <a:lumMod val="65000"/>
                  </a:schemeClr>
                </a:solidFill>
              </a:rPr>
            </a:br>
            <a:r>
              <a:rPr lang="cs-CZ" sz="1100" dirty="0">
                <a:solidFill>
                  <a:schemeClr val="bg1">
                    <a:lumMod val="65000"/>
                  </a:schemeClr>
                </a:solidFill>
              </a:rPr>
              <a:t>VII-X/2022</a:t>
            </a:r>
          </a:p>
        </p:txBody>
      </p:sp>
      <p:sp>
        <p:nvSpPr>
          <p:cNvPr id="25" name="Ovál 24">
            <a:extLst>
              <a:ext uri="{FF2B5EF4-FFF2-40B4-BE49-F238E27FC236}">
                <a16:creationId xmlns:a16="http://schemas.microsoft.com/office/drawing/2014/main" id="{FD5CC5CB-3171-8767-0BA2-179323A5C28E}"/>
              </a:ext>
            </a:extLst>
          </p:cNvPr>
          <p:cNvSpPr/>
          <p:nvPr/>
        </p:nvSpPr>
        <p:spPr>
          <a:xfrm>
            <a:off x="2327119" y="2397339"/>
            <a:ext cx="224118" cy="233083"/>
          </a:xfrm>
          <a:prstGeom prst="ellipse">
            <a:avLst/>
          </a:prstGeom>
          <a:noFill/>
          <a:ln w="127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Ovál 25">
            <a:extLst>
              <a:ext uri="{FF2B5EF4-FFF2-40B4-BE49-F238E27FC236}">
                <a16:creationId xmlns:a16="http://schemas.microsoft.com/office/drawing/2014/main" id="{91E84D5A-C891-EA0A-F7CE-EC910B8E04D5}"/>
              </a:ext>
            </a:extLst>
          </p:cNvPr>
          <p:cNvSpPr/>
          <p:nvPr/>
        </p:nvSpPr>
        <p:spPr>
          <a:xfrm>
            <a:off x="2600954" y="2767075"/>
            <a:ext cx="224118" cy="233083"/>
          </a:xfrm>
          <a:prstGeom prst="ellipse">
            <a:avLst/>
          </a:prstGeom>
          <a:noFill/>
          <a:ln w="127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Ovál 26">
            <a:extLst>
              <a:ext uri="{FF2B5EF4-FFF2-40B4-BE49-F238E27FC236}">
                <a16:creationId xmlns:a16="http://schemas.microsoft.com/office/drawing/2014/main" id="{3658B0DA-563C-C3D5-8284-A4251D9CA915}"/>
              </a:ext>
            </a:extLst>
          </p:cNvPr>
          <p:cNvSpPr/>
          <p:nvPr/>
        </p:nvSpPr>
        <p:spPr>
          <a:xfrm>
            <a:off x="2215060" y="3406658"/>
            <a:ext cx="224118" cy="233083"/>
          </a:xfrm>
          <a:prstGeom prst="ellipse">
            <a:avLst/>
          </a:prstGeom>
          <a:noFill/>
          <a:ln w="127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Ovál 28">
            <a:extLst>
              <a:ext uri="{FF2B5EF4-FFF2-40B4-BE49-F238E27FC236}">
                <a16:creationId xmlns:a16="http://schemas.microsoft.com/office/drawing/2014/main" id="{68996725-B1FC-1FCE-AA61-9D81C4727522}"/>
              </a:ext>
            </a:extLst>
          </p:cNvPr>
          <p:cNvSpPr/>
          <p:nvPr/>
        </p:nvSpPr>
        <p:spPr>
          <a:xfrm>
            <a:off x="2164726" y="4051594"/>
            <a:ext cx="224118" cy="233083"/>
          </a:xfrm>
          <a:prstGeom prst="ellipse">
            <a:avLst/>
          </a:prstGeom>
          <a:noFill/>
          <a:ln w="127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Ovál 29">
            <a:extLst>
              <a:ext uri="{FF2B5EF4-FFF2-40B4-BE49-F238E27FC236}">
                <a16:creationId xmlns:a16="http://schemas.microsoft.com/office/drawing/2014/main" id="{2269D934-CB50-0EE9-F17B-89F9F4E7F4BC}"/>
              </a:ext>
            </a:extLst>
          </p:cNvPr>
          <p:cNvSpPr/>
          <p:nvPr/>
        </p:nvSpPr>
        <p:spPr>
          <a:xfrm>
            <a:off x="2181504" y="4700773"/>
            <a:ext cx="224118" cy="233083"/>
          </a:xfrm>
          <a:prstGeom prst="ellipse">
            <a:avLst/>
          </a:prstGeom>
          <a:noFill/>
          <a:ln w="127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TextovéPole 30">
            <a:extLst>
              <a:ext uri="{FF2B5EF4-FFF2-40B4-BE49-F238E27FC236}">
                <a16:creationId xmlns:a16="http://schemas.microsoft.com/office/drawing/2014/main" id="{79D20F25-EA51-ECCA-A227-59807B3E6E5F}"/>
              </a:ext>
            </a:extLst>
          </p:cNvPr>
          <p:cNvSpPr txBox="1"/>
          <p:nvPr/>
        </p:nvSpPr>
        <p:spPr>
          <a:xfrm>
            <a:off x="7005341" y="2592885"/>
            <a:ext cx="108667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1000" b="1" dirty="0"/>
              <a:t>doprava</a:t>
            </a:r>
            <a:endParaRPr lang="en-US" sz="1000" b="1" dirty="0"/>
          </a:p>
        </p:txBody>
      </p:sp>
      <p:sp>
        <p:nvSpPr>
          <p:cNvPr id="32" name="TextovéPole 31">
            <a:extLst>
              <a:ext uri="{FF2B5EF4-FFF2-40B4-BE49-F238E27FC236}">
                <a16:creationId xmlns:a16="http://schemas.microsoft.com/office/drawing/2014/main" id="{0E5D586E-2AD9-23EE-5086-A9CCD3DDD700}"/>
              </a:ext>
            </a:extLst>
          </p:cNvPr>
          <p:cNvSpPr txBox="1"/>
          <p:nvPr/>
        </p:nvSpPr>
        <p:spPr>
          <a:xfrm>
            <a:off x="6544994" y="3421327"/>
            <a:ext cx="108667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1000" b="1" dirty="0"/>
              <a:t>doprava</a:t>
            </a:r>
            <a:endParaRPr lang="en-US" sz="1000" b="1" dirty="0"/>
          </a:p>
        </p:txBody>
      </p:sp>
    </p:spTree>
    <p:extLst>
      <p:ext uri="{BB962C8B-B14F-4D97-AF65-F5344CB8AC3E}">
        <p14:creationId xmlns:p14="http://schemas.microsoft.com/office/powerpoint/2010/main" val="11697395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délník 5">
            <a:extLst>
              <a:ext uri="{FF2B5EF4-FFF2-40B4-BE49-F238E27FC236}">
                <a16:creationId xmlns:a16="http://schemas.microsoft.com/office/drawing/2014/main" id="{E55AB9C3-1549-49B6-9098-9E956B7FED6E}"/>
              </a:ext>
            </a:extLst>
          </p:cNvPr>
          <p:cNvSpPr/>
          <p:nvPr/>
        </p:nvSpPr>
        <p:spPr>
          <a:xfrm>
            <a:off x="-26723" y="-212655"/>
            <a:ext cx="9253271" cy="7776429"/>
          </a:xfrm>
          <a:prstGeom prst="rect">
            <a:avLst/>
          </a:prstGeom>
          <a:solidFill>
            <a:schemeClr val="tx1">
              <a:lumMod val="75000"/>
              <a:lumOff val="25000"/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/>
          </a:p>
        </p:txBody>
      </p:sp>
      <p:cxnSp>
        <p:nvCxnSpPr>
          <p:cNvPr id="34" name="Přímá spojnice 33"/>
          <p:cNvCxnSpPr/>
          <p:nvPr/>
        </p:nvCxnSpPr>
        <p:spPr>
          <a:xfrm>
            <a:off x="-264" y="2042338"/>
            <a:ext cx="8932863" cy="0"/>
          </a:xfrm>
          <a:prstGeom prst="line">
            <a:avLst/>
          </a:prstGeom>
          <a:ln w="57150">
            <a:solidFill>
              <a:srgbClr val="DC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Obdélník 16"/>
          <p:cNvSpPr/>
          <p:nvPr/>
        </p:nvSpPr>
        <p:spPr>
          <a:xfrm>
            <a:off x="0" y="1528074"/>
            <a:ext cx="8932600" cy="495300"/>
          </a:xfrm>
          <a:prstGeom prst="rect">
            <a:avLst/>
          </a:prstGeom>
          <a:solidFill>
            <a:schemeClr val="bg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cs-CZ"/>
          </a:p>
        </p:txBody>
      </p:sp>
      <p:sp>
        <p:nvSpPr>
          <p:cNvPr id="18" name="TextovéPole 17"/>
          <p:cNvSpPr txBox="1"/>
          <p:nvPr/>
        </p:nvSpPr>
        <p:spPr bwMode="auto">
          <a:xfrm>
            <a:off x="625475" y="1508452"/>
            <a:ext cx="1769587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>
              <a:defRPr/>
            </a:pPr>
            <a:r>
              <a:rPr lang="cs-CZ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rPr>
              <a:t>SUMMARY</a:t>
            </a:r>
          </a:p>
        </p:txBody>
      </p:sp>
      <p:sp>
        <p:nvSpPr>
          <p:cNvPr id="9" name="Obdélník 8"/>
          <p:cNvSpPr/>
          <p:nvPr/>
        </p:nvSpPr>
        <p:spPr>
          <a:xfrm>
            <a:off x="-578749" y="2023374"/>
            <a:ext cx="552027" cy="45719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cs-CZ"/>
          </a:p>
        </p:txBody>
      </p:sp>
      <p:grpSp>
        <p:nvGrpSpPr>
          <p:cNvPr id="12" name="Skupina 11"/>
          <p:cNvGrpSpPr/>
          <p:nvPr/>
        </p:nvGrpSpPr>
        <p:grpSpPr>
          <a:xfrm>
            <a:off x="7900453" y="2293416"/>
            <a:ext cx="738668" cy="1513079"/>
            <a:chOff x="7888540" y="2291256"/>
            <a:chExt cx="738668" cy="1513079"/>
          </a:xfrm>
        </p:grpSpPr>
        <p:sp>
          <p:nvSpPr>
            <p:cNvPr id="13" name="Volný tvar 12"/>
            <p:cNvSpPr/>
            <p:nvPr/>
          </p:nvSpPr>
          <p:spPr>
            <a:xfrm>
              <a:off x="7992787" y="2389547"/>
              <a:ext cx="610593" cy="801216"/>
            </a:xfrm>
            <a:custGeom>
              <a:avLst/>
              <a:gdLst>
                <a:gd name="connsiteX0" fmla="*/ 59570 w 610593"/>
                <a:gd name="connsiteY0" fmla="*/ 0 h 801216"/>
                <a:gd name="connsiteX1" fmla="*/ 0 w 610593"/>
                <a:gd name="connsiteY1" fmla="*/ 771431 h 801216"/>
                <a:gd name="connsiteX2" fmla="*/ 559958 w 610593"/>
                <a:gd name="connsiteY2" fmla="*/ 801216 h 801216"/>
                <a:gd name="connsiteX3" fmla="*/ 610593 w 610593"/>
                <a:gd name="connsiteY3" fmla="*/ 5957 h 801216"/>
                <a:gd name="connsiteX4" fmla="*/ 59570 w 610593"/>
                <a:gd name="connsiteY4" fmla="*/ 0 h 8012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10593" h="801216">
                  <a:moveTo>
                    <a:pt x="59570" y="0"/>
                  </a:moveTo>
                  <a:lnTo>
                    <a:pt x="0" y="771431"/>
                  </a:lnTo>
                  <a:lnTo>
                    <a:pt x="559958" y="801216"/>
                  </a:lnTo>
                  <a:lnTo>
                    <a:pt x="610593" y="5957"/>
                  </a:lnTo>
                  <a:lnTo>
                    <a:pt x="59570" y="0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s-CZ"/>
            </a:p>
          </p:txBody>
        </p:sp>
        <p:sp>
          <p:nvSpPr>
            <p:cNvPr id="14" name="Volný tvar 13"/>
            <p:cNvSpPr/>
            <p:nvPr/>
          </p:nvSpPr>
          <p:spPr>
            <a:xfrm>
              <a:off x="8043422" y="2291256"/>
              <a:ext cx="583786" cy="86377"/>
            </a:xfrm>
            <a:custGeom>
              <a:avLst/>
              <a:gdLst>
                <a:gd name="connsiteX0" fmla="*/ 0 w 583786"/>
                <a:gd name="connsiteY0" fmla="*/ 74463 h 86377"/>
                <a:gd name="connsiteX1" fmla="*/ 5957 w 583786"/>
                <a:gd name="connsiteY1" fmla="*/ 0 h 86377"/>
                <a:gd name="connsiteX2" fmla="*/ 583786 w 583786"/>
                <a:gd name="connsiteY2" fmla="*/ 8935 h 86377"/>
                <a:gd name="connsiteX3" fmla="*/ 580807 w 583786"/>
                <a:gd name="connsiteY3" fmla="*/ 86377 h 86377"/>
                <a:gd name="connsiteX4" fmla="*/ 0 w 583786"/>
                <a:gd name="connsiteY4" fmla="*/ 74463 h 863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83786" h="86377">
                  <a:moveTo>
                    <a:pt x="0" y="74463"/>
                  </a:moveTo>
                  <a:lnTo>
                    <a:pt x="5957" y="0"/>
                  </a:lnTo>
                  <a:lnTo>
                    <a:pt x="583786" y="8935"/>
                  </a:lnTo>
                  <a:lnTo>
                    <a:pt x="580807" y="86377"/>
                  </a:lnTo>
                  <a:lnTo>
                    <a:pt x="0" y="74463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19050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s-CZ"/>
            </a:p>
          </p:txBody>
        </p:sp>
        <p:sp>
          <p:nvSpPr>
            <p:cNvPr id="15" name="Volný tvar 14"/>
            <p:cNvSpPr/>
            <p:nvPr/>
          </p:nvSpPr>
          <p:spPr>
            <a:xfrm>
              <a:off x="7986830" y="3184808"/>
              <a:ext cx="565915" cy="29785"/>
            </a:xfrm>
            <a:custGeom>
              <a:avLst/>
              <a:gdLst>
                <a:gd name="connsiteX0" fmla="*/ 0 w 565915"/>
                <a:gd name="connsiteY0" fmla="*/ 0 h 29785"/>
                <a:gd name="connsiteX1" fmla="*/ 565915 w 565915"/>
                <a:gd name="connsiteY1" fmla="*/ 29785 h 297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565915" h="29785">
                  <a:moveTo>
                    <a:pt x="0" y="0"/>
                  </a:moveTo>
                  <a:lnTo>
                    <a:pt x="565915" y="29785"/>
                  </a:lnTo>
                </a:path>
              </a:pathLst>
            </a:custGeom>
            <a:noFill/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s-CZ"/>
            </a:p>
          </p:txBody>
        </p:sp>
        <p:sp>
          <p:nvSpPr>
            <p:cNvPr id="16" name="Volný tvar 15"/>
            <p:cNvSpPr/>
            <p:nvPr/>
          </p:nvSpPr>
          <p:spPr>
            <a:xfrm>
              <a:off x="7888540" y="3193742"/>
              <a:ext cx="142968" cy="536130"/>
            </a:xfrm>
            <a:custGeom>
              <a:avLst/>
              <a:gdLst>
                <a:gd name="connsiteX0" fmla="*/ 0 w 142968"/>
                <a:gd name="connsiteY0" fmla="*/ 536130 h 536130"/>
                <a:gd name="connsiteX1" fmla="*/ 142968 w 142968"/>
                <a:gd name="connsiteY1" fmla="*/ 0 h 5361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42968" h="536130">
                  <a:moveTo>
                    <a:pt x="0" y="536130"/>
                  </a:moveTo>
                  <a:lnTo>
                    <a:pt x="142968" y="0"/>
                  </a:lnTo>
                </a:path>
              </a:pathLst>
            </a:custGeom>
            <a:noFill/>
            <a:ln>
              <a:solidFill>
                <a:schemeClr val="bg1">
                  <a:lumMod val="9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s-CZ"/>
            </a:p>
          </p:txBody>
        </p:sp>
        <p:sp>
          <p:nvSpPr>
            <p:cNvPr id="19" name="Volný tvar 18"/>
            <p:cNvSpPr/>
            <p:nvPr/>
          </p:nvSpPr>
          <p:spPr>
            <a:xfrm>
              <a:off x="8519982" y="3211613"/>
              <a:ext cx="59570" cy="592722"/>
            </a:xfrm>
            <a:custGeom>
              <a:avLst/>
              <a:gdLst>
                <a:gd name="connsiteX0" fmla="*/ 59570 w 59570"/>
                <a:gd name="connsiteY0" fmla="*/ 592722 h 592722"/>
                <a:gd name="connsiteX1" fmla="*/ 0 w 59570"/>
                <a:gd name="connsiteY1" fmla="*/ 0 h 5927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59570" h="592722">
                  <a:moveTo>
                    <a:pt x="59570" y="592722"/>
                  </a:moveTo>
                  <a:lnTo>
                    <a:pt x="0" y="0"/>
                  </a:lnTo>
                </a:path>
              </a:pathLst>
            </a:custGeom>
            <a:noFill/>
            <a:ln>
              <a:solidFill>
                <a:schemeClr val="bg1">
                  <a:lumMod val="9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s-CZ"/>
            </a:p>
          </p:txBody>
        </p:sp>
        <p:sp>
          <p:nvSpPr>
            <p:cNvPr id="20" name="Volný tvar 19"/>
            <p:cNvSpPr/>
            <p:nvPr/>
          </p:nvSpPr>
          <p:spPr>
            <a:xfrm>
              <a:off x="8365100" y="3208634"/>
              <a:ext cx="5957" cy="282958"/>
            </a:xfrm>
            <a:custGeom>
              <a:avLst/>
              <a:gdLst>
                <a:gd name="connsiteX0" fmla="*/ 5957 w 5957"/>
                <a:gd name="connsiteY0" fmla="*/ 282958 h 282958"/>
                <a:gd name="connsiteX1" fmla="*/ 0 w 5957"/>
                <a:gd name="connsiteY1" fmla="*/ 0 h 2829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5957" h="282958">
                  <a:moveTo>
                    <a:pt x="5957" y="282958"/>
                  </a:moveTo>
                  <a:lnTo>
                    <a:pt x="0" y="0"/>
                  </a:lnTo>
                </a:path>
              </a:pathLst>
            </a:custGeom>
            <a:noFill/>
            <a:ln>
              <a:solidFill>
                <a:schemeClr val="bg1">
                  <a:lumMod val="9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s-CZ"/>
            </a:p>
          </p:txBody>
        </p:sp>
        <p:sp>
          <p:nvSpPr>
            <p:cNvPr id="21" name="Volný tvar 20"/>
            <p:cNvSpPr/>
            <p:nvPr/>
          </p:nvSpPr>
          <p:spPr>
            <a:xfrm>
              <a:off x="7983852" y="3206153"/>
              <a:ext cx="565915" cy="29785"/>
            </a:xfrm>
            <a:custGeom>
              <a:avLst/>
              <a:gdLst>
                <a:gd name="connsiteX0" fmla="*/ 0 w 565915"/>
                <a:gd name="connsiteY0" fmla="*/ 0 h 29785"/>
                <a:gd name="connsiteX1" fmla="*/ 565915 w 565915"/>
                <a:gd name="connsiteY1" fmla="*/ 29785 h 297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565915" h="29785">
                  <a:moveTo>
                    <a:pt x="0" y="0"/>
                  </a:moveTo>
                  <a:lnTo>
                    <a:pt x="565915" y="29785"/>
                  </a:lnTo>
                </a:path>
              </a:pathLst>
            </a:custGeom>
            <a:noFill/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s-CZ"/>
            </a:p>
          </p:txBody>
        </p:sp>
        <p:sp>
          <p:nvSpPr>
            <p:cNvPr id="22" name="Zaoblený obdélník 21"/>
            <p:cNvSpPr/>
            <p:nvPr/>
          </p:nvSpPr>
          <p:spPr>
            <a:xfrm>
              <a:off x="7997951" y="3190184"/>
              <a:ext cx="72000" cy="45719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s-CZ"/>
            </a:p>
          </p:txBody>
        </p:sp>
        <p:sp>
          <p:nvSpPr>
            <p:cNvPr id="23" name="Zaoblený obdélník 22"/>
            <p:cNvSpPr/>
            <p:nvPr/>
          </p:nvSpPr>
          <p:spPr>
            <a:xfrm>
              <a:off x="8473005" y="3231176"/>
              <a:ext cx="72000" cy="45719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s-CZ"/>
            </a:p>
          </p:txBody>
        </p:sp>
      </p:grpSp>
      <p:sp>
        <p:nvSpPr>
          <p:cNvPr id="24" name="Volný tvar 23"/>
          <p:cNvSpPr/>
          <p:nvPr/>
        </p:nvSpPr>
        <p:spPr>
          <a:xfrm>
            <a:off x="8172450" y="2546876"/>
            <a:ext cx="197644" cy="228600"/>
          </a:xfrm>
          <a:custGeom>
            <a:avLst/>
            <a:gdLst>
              <a:gd name="connsiteX0" fmla="*/ 197644 w 197644"/>
              <a:gd name="connsiteY0" fmla="*/ 0 h 228600"/>
              <a:gd name="connsiteX1" fmla="*/ 138112 w 197644"/>
              <a:gd name="connsiteY1" fmla="*/ 4762 h 228600"/>
              <a:gd name="connsiteX2" fmla="*/ 76200 w 197644"/>
              <a:gd name="connsiteY2" fmla="*/ 42862 h 228600"/>
              <a:gd name="connsiteX3" fmla="*/ 35719 w 197644"/>
              <a:gd name="connsiteY3" fmla="*/ 76200 h 228600"/>
              <a:gd name="connsiteX4" fmla="*/ 0 w 197644"/>
              <a:gd name="connsiteY4" fmla="*/ 126206 h 228600"/>
              <a:gd name="connsiteX5" fmla="*/ 0 w 197644"/>
              <a:gd name="connsiteY5" fmla="*/ 173831 h 228600"/>
              <a:gd name="connsiteX6" fmla="*/ 7144 w 197644"/>
              <a:gd name="connsiteY6" fmla="*/ 228600 h 228600"/>
              <a:gd name="connsiteX7" fmla="*/ 161925 w 197644"/>
              <a:gd name="connsiteY7" fmla="*/ 176212 h 228600"/>
              <a:gd name="connsiteX8" fmla="*/ 197644 w 197644"/>
              <a:gd name="connsiteY8" fmla="*/ 0 h 228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97644" h="228600">
                <a:moveTo>
                  <a:pt x="197644" y="0"/>
                </a:moveTo>
                <a:lnTo>
                  <a:pt x="138112" y="4762"/>
                </a:lnTo>
                <a:lnTo>
                  <a:pt x="76200" y="42862"/>
                </a:lnTo>
                <a:lnTo>
                  <a:pt x="35719" y="76200"/>
                </a:lnTo>
                <a:lnTo>
                  <a:pt x="0" y="126206"/>
                </a:lnTo>
                <a:lnTo>
                  <a:pt x="0" y="173831"/>
                </a:lnTo>
                <a:lnTo>
                  <a:pt x="7144" y="228600"/>
                </a:lnTo>
                <a:lnTo>
                  <a:pt x="161925" y="176212"/>
                </a:lnTo>
                <a:lnTo>
                  <a:pt x="197644" y="0"/>
                </a:lnTo>
                <a:close/>
              </a:path>
            </a:pathLst>
          </a:custGeom>
          <a:solidFill>
            <a:srgbClr val="DC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5" name="Volný tvar 24"/>
          <p:cNvSpPr/>
          <p:nvPr/>
        </p:nvSpPr>
        <p:spPr>
          <a:xfrm>
            <a:off x="8343900" y="2546876"/>
            <a:ext cx="159544" cy="285750"/>
          </a:xfrm>
          <a:custGeom>
            <a:avLst/>
            <a:gdLst>
              <a:gd name="connsiteX0" fmla="*/ 0 w 159544"/>
              <a:gd name="connsiteY0" fmla="*/ 176212 h 285750"/>
              <a:gd name="connsiteX1" fmla="*/ 121444 w 159544"/>
              <a:gd name="connsiteY1" fmla="*/ 285750 h 285750"/>
              <a:gd name="connsiteX2" fmla="*/ 147638 w 159544"/>
              <a:gd name="connsiteY2" fmla="*/ 238125 h 285750"/>
              <a:gd name="connsiteX3" fmla="*/ 154781 w 159544"/>
              <a:gd name="connsiteY3" fmla="*/ 157162 h 285750"/>
              <a:gd name="connsiteX4" fmla="*/ 159544 w 159544"/>
              <a:gd name="connsiteY4" fmla="*/ 83344 h 285750"/>
              <a:gd name="connsiteX5" fmla="*/ 135731 w 159544"/>
              <a:gd name="connsiteY5" fmla="*/ 40481 h 285750"/>
              <a:gd name="connsiteX6" fmla="*/ 102394 w 159544"/>
              <a:gd name="connsiteY6" fmla="*/ 9525 h 285750"/>
              <a:gd name="connsiteX7" fmla="*/ 35719 w 159544"/>
              <a:gd name="connsiteY7" fmla="*/ 0 h 285750"/>
              <a:gd name="connsiteX8" fmla="*/ 0 w 159544"/>
              <a:gd name="connsiteY8" fmla="*/ 176212 h 285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59544" h="285750">
                <a:moveTo>
                  <a:pt x="0" y="176212"/>
                </a:moveTo>
                <a:lnTo>
                  <a:pt x="121444" y="285750"/>
                </a:lnTo>
                <a:lnTo>
                  <a:pt x="147638" y="238125"/>
                </a:lnTo>
                <a:lnTo>
                  <a:pt x="154781" y="157162"/>
                </a:lnTo>
                <a:lnTo>
                  <a:pt x="159544" y="83344"/>
                </a:lnTo>
                <a:lnTo>
                  <a:pt x="135731" y="40481"/>
                </a:lnTo>
                <a:lnTo>
                  <a:pt x="102394" y="9525"/>
                </a:lnTo>
                <a:lnTo>
                  <a:pt x="35719" y="0"/>
                </a:lnTo>
                <a:lnTo>
                  <a:pt x="0" y="176212"/>
                </a:lnTo>
                <a:close/>
              </a:path>
            </a:pathLst>
          </a:cu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6" name="Volný tvar 25"/>
          <p:cNvSpPr/>
          <p:nvPr/>
        </p:nvSpPr>
        <p:spPr>
          <a:xfrm>
            <a:off x="8174831" y="2723088"/>
            <a:ext cx="290513" cy="159544"/>
          </a:xfrm>
          <a:custGeom>
            <a:avLst/>
            <a:gdLst>
              <a:gd name="connsiteX0" fmla="*/ 0 w 290513"/>
              <a:gd name="connsiteY0" fmla="*/ 64294 h 159544"/>
              <a:gd name="connsiteX1" fmla="*/ 40482 w 290513"/>
              <a:gd name="connsiteY1" fmla="*/ 123825 h 159544"/>
              <a:gd name="connsiteX2" fmla="*/ 76200 w 290513"/>
              <a:gd name="connsiteY2" fmla="*/ 145257 h 159544"/>
              <a:gd name="connsiteX3" fmla="*/ 128588 w 290513"/>
              <a:gd name="connsiteY3" fmla="*/ 159544 h 159544"/>
              <a:gd name="connsiteX4" fmla="*/ 240507 w 290513"/>
              <a:gd name="connsiteY4" fmla="*/ 159544 h 159544"/>
              <a:gd name="connsiteX5" fmla="*/ 283369 w 290513"/>
              <a:gd name="connsiteY5" fmla="*/ 126207 h 159544"/>
              <a:gd name="connsiteX6" fmla="*/ 290513 w 290513"/>
              <a:gd name="connsiteY6" fmla="*/ 111919 h 159544"/>
              <a:gd name="connsiteX7" fmla="*/ 171450 w 290513"/>
              <a:gd name="connsiteY7" fmla="*/ 7144 h 159544"/>
              <a:gd name="connsiteX8" fmla="*/ 150019 w 290513"/>
              <a:gd name="connsiteY8" fmla="*/ 0 h 159544"/>
              <a:gd name="connsiteX9" fmla="*/ 0 w 290513"/>
              <a:gd name="connsiteY9" fmla="*/ 64294 h 1595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90513" h="159544">
                <a:moveTo>
                  <a:pt x="0" y="64294"/>
                </a:moveTo>
                <a:lnTo>
                  <a:pt x="40482" y="123825"/>
                </a:lnTo>
                <a:lnTo>
                  <a:pt x="76200" y="145257"/>
                </a:lnTo>
                <a:lnTo>
                  <a:pt x="128588" y="159544"/>
                </a:lnTo>
                <a:lnTo>
                  <a:pt x="240507" y="159544"/>
                </a:lnTo>
                <a:lnTo>
                  <a:pt x="283369" y="126207"/>
                </a:lnTo>
                <a:lnTo>
                  <a:pt x="290513" y="111919"/>
                </a:lnTo>
                <a:lnTo>
                  <a:pt x="171450" y="7144"/>
                </a:lnTo>
                <a:lnTo>
                  <a:pt x="150019" y="0"/>
                </a:lnTo>
                <a:lnTo>
                  <a:pt x="0" y="64294"/>
                </a:lnTo>
                <a:close/>
              </a:path>
            </a:pathLst>
          </a:custGeom>
          <a:pattFill prst="wdUpDiag">
            <a:fgClr>
              <a:schemeClr val="accent6">
                <a:lumMod val="75000"/>
              </a:schemeClr>
            </a:fgClr>
            <a:bgClr>
              <a:schemeClr val="bg1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grpSp>
        <p:nvGrpSpPr>
          <p:cNvPr id="27" name="Skupina 26"/>
          <p:cNvGrpSpPr/>
          <p:nvPr/>
        </p:nvGrpSpPr>
        <p:grpSpPr>
          <a:xfrm>
            <a:off x="8167551" y="2547624"/>
            <a:ext cx="333103" cy="336369"/>
            <a:chOff x="8167551" y="4741817"/>
            <a:chExt cx="333103" cy="336369"/>
          </a:xfrm>
        </p:grpSpPr>
        <p:sp>
          <p:nvSpPr>
            <p:cNvPr id="28" name="Volný tvar 27"/>
            <p:cNvSpPr/>
            <p:nvPr/>
          </p:nvSpPr>
          <p:spPr>
            <a:xfrm>
              <a:off x="8167551" y="4741817"/>
              <a:ext cx="333103" cy="336369"/>
            </a:xfrm>
            <a:custGeom>
              <a:avLst/>
              <a:gdLst>
                <a:gd name="connsiteX0" fmla="*/ 284118 w 333103"/>
                <a:gd name="connsiteY0" fmla="*/ 13063 h 336369"/>
                <a:gd name="connsiteX1" fmla="*/ 284118 w 333103"/>
                <a:gd name="connsiteY1" fmla="*/ 13063 h 336369"/>
                <a:gd name="connsiteX2" fmla="*/ 254726 w 333103"/>
                <a:gd name="connsiteY2" fmla="*/ 6532 h 336369"/>
                <a:gd name="connsiteX3" fmla="*/ 244929 w 333103"/>
                <a:gd name="connsiteY3" fmla="*/ 3266 h 336369"/>
                <a:gd name="connsiteX4" fmla="*/ 205740 w 333103"/>
                <a:gd name="connsiteY4" fmla="*/ 0 h 336369"/>
                <a:gd name="connsiteX5" fmla="*/ 156755 w 333103"/>
                <a:gd name="connsiteY5" fmla="*/ 3266 h 336369"/>
                <a:gd name="connsiteX6" fmla="*/ 133895 w 333103"/>
                <a:gd name="connsiteY6" fmla="*/ 9797 h 336369"/>
                <a:gd name="connsiteX7" fmla="*/ 117566 w 333103"/>
                <a:gd name="connsiteY7" fmla="*/ 22860 h 336369"/>
                <a:gd name="connsiteX8" fmla="*/ 104503 w 333103"/>
                <a:gd name="connsiteY8" fmla="*/ 29392 h 336369"/>
                <a:gd name="connsiteX9" fmla="*/ 94706 w 333103"/>
                <a:gd name="connsiteY9" fmla="*/ 39189 h 336369"/>
                <a:gd name="connsiteX10" fmla="*/ 75112 w 333103"/>
                <a:gd name="connsiteY10" fmla="*/ 45720 h 336369"/>
                <a:gd name="connsiteX11" fmla="*/ 65315 w 333103"/>
                <a:gd name="connsiteY11" fmla="*/ 52252 h 336369"/>
                <a:gd name="connsiteX12" fmla="*/ 48986 w 333103"/>
                <a:gd name="connsiteY12" fmla="*/ 65314 h 336369"/>
                <a:gd name="connsiteX13" fmla="*/ 39189 w 333103"/>
                <a:gd name="connsiteY13" fmla="*/ 68580 h 336369"/>
                <a:gd name="connsiteX14" fmla="*/ 26126 w 333103"/>
                <a:gd name="connsiteY14" fmla="*/ 84909 h 336369"/>
                <a:gd name="connsiteX15" fmla="*/ 13063 w 333103"/>
                <a:gd name="connsiteY15" fmla="*/ 101237 h 336369"/>
                <a:gd name="connsiteX16" fmla="*/ 9798 w 333103"/>
                <a:gd name="connsiteY16" fmla="*/ 111034 h 336369"/>
                <a:gd name="connsiteX17" fmla="*/ 3266 w 333103"/>
                <a:gd name="connsiteY17" fmla="*/ 120832 h 336369"/>
                <a:gd name="connsiteX18" fmla="*/ 0 w 333103"/>
                <a:gd name="connsiteY18" fmla="*/ 163286 h 336369"/>
                <a:gd name="connsiteX19" fmla="*/ 3266 w 333103"/>
                <a:gd name="connsiteY19" fmla="*/ 228600 h 336369"/>
                <a:gd name="connsiteX20" fmla="*/ 13063 w 333103"/>
                <a:gd name="connsiteY20" fmla="*/ 261257 h 336369"/>
                <a:gd name="connsiteX21" fmla="*/ 26126 w 333103"/>
                <a:gd name="connsiteY21" fmla="*/ 271054 h 336369"/>
                <a:gd name="connsiteX22" fmla="*/ 42455 w 333103"/>
                <a:gd name="connsiteY22" fmla="*/ 290649 h 336369"/>
                <a:gd name="connsiteX23" fmla="*/ 62049 w 333103"/>
                <a:gd name="connsiteY23" fmla="*/ 303712 h 336369"/>
                <a:gd name="connsiteX24" fmla="*/ 81643 w 333103"/>
                <a:gd name="connsiteY24" fmla="*/ 320040 h 336369"/>
                <a:gd name="connsiteX25" fmla="*/ 104503 w 333103"/>
                <a:gd name="connsiteY25" fmla="*/ 326572 h 336369"/>
                <a:gd name="connsiteX26" fmla="*/ 117566 w 333103"/>
                <a:gd name="connsiteY26" fmla="*/ 333103 h 336369"/>
                <a:gd name="connsiteX27" fmla="*/ 127363 w 333103"/>
                <a:gd name="connsiteY27" fmla="*/ 336369 h 336369"/>
                <a:gd name="connsiteX28" fmla="*/ 241663 w 333103"/>
                <a:gd name="connsiteY28" fmla="*/ 333103 h 336369"/>
                <a:gd name="connsiteX29" fmla="*/ 248195 w 333103"/>
                <a:gd name="connsiteY29" fmla="*/ 326572 h 336369"/>
                <a:gd name="connsiteX30" fmla="*/ 257992 w 333103"/>
                <a:gd name="connsiteY30" fmla="*/ 323306 h 336369"/>
                <a:gd name="connsiteX31" fmla="*/ 274320 w 333103"/>
                <a:gd name="connsiteY31" fmla="*/ 313509 h 336369"/>
                <a:gd name="connsiteX32" fmla="*/ 287383 w 333103"/>
                <a:gd name="connsiteY32" fmla="*/ 297180 h 336369"/>
                <a:gd name="connsiteX33" fmla="*/ 293915 w 333103"/>
                <a:gd name="connsiteY33" fmla="*/ 290649 h 336369"/>
                <a:gd name="connsiteX34" fmla="*/ 297180 w 333103"/>
                <a:gd name="connsiteY34" fmla="*/ 280852 h 336369"/>
                <a:gd name="connsiteX35" fmla="*/ 303712 w 333103"/>
                <a:gd name="connsiteY35" fmla="*/ 274320 h 336369"/>
                <a:gd name="connsiteX36" fmla="*/ 310243 w 333103"/>
                <a:gd name="connsiteY36" fmla="*/ 264523 h 336369"/>
                <a:gd name="connsiteX37" fmla="*/ 313509 w 333103"/>
                <a:gd name="connsiteY37" fmla="*/ 251460 h 336369"/>
                <a:gd name="connsiteX38" fmla="*/ 316775 w 333103"/>
                <a:gd name="connsiteY38" fmla="*/ 235132 h 336369"/>
                <a:gd name="connsiteX39" fmla="*/ 323306 w 333103"/>
                <a:gd name="connsiteY39" fmla="*/ 215537 h 336369"/>
                <a:gd name="connsiteX40" fmla="*/ 326572 w 333103"/>
                <a:gd name="connsiteY40" fmla="*/ 189412 h 336369"/>
                <a:gd name="connsiteX41" fmla="*/ 329838 w 333103"/>
                <a:gd name="connsiteY41" fmla="*/ 176349 h 336369"/>
                <a:gd name="connsiteX42" fmla="*/ 333103 w 333103"/>
                <a:gd name="connsiteY42" fmla="*/ 133894 h 336369"/>
                <a:gd name="connsiteX43" fmla="*/ 326572 w 333103"/>
                <a:gd name="connsiteY43" fmla="*/ 68580 h 336369"/>
                <a:gd name="connsiteX44" fmla="*/ 323306 w 333103"/>
                <a:gd name="connsiteY44" fmla="*/ 55517 h 336369"/>
                <a:gd name="connsiteX45" fmla="*/ 303712 w 333103"/>
                <a:gd name="connsiteY45" fmla="*/ 35923 h 336369"/>
                <a:gd name="connsiteX46" fmla="*/ 300446 w 333103"/>
                <a:gd name="connsiteY46" fmla="*/ 26126 h 336369"/>
                <a:gd name="connsiteX47" fmla="*/ 280852 w 333103"/>
                <a:gd name="connsiteY47" fmla="*/ 16329 h 336369"/>
                <a:gd name="connsiteX48" fmla="*/ 284118 w 333103"/>
                <a:gd name="connsiteY48" fmla="*/ 13063 h 3363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</a:cxnLst>
              <a:rect l="l" t="t" r="r" b="b"/>
              <a:pathLst>
                <a:path w="333103" h="336369">
                  <a:moveTo>
                    <a:pt x="284118" y="13063"/>
                  </a:moveTo>
                  <a:lnTo>
                    <a:pt x="284118" y="13063"/>
                  </a:lnTo>
                  <a:cubicBezTo>
                    <a:pt x="274321" y="10886"/>
                    <a:pt x="264463" y="8966"/>
                    <a:pt x="254726" y="6532"/>
                  </a:cubicBezTo>
                  <a:cubicBezTo>
                    <a:pt x="251386" y="5697"/>
                    <a:pt x="248341" y="3721"/>
                    <a:pt x="244929" y="3266"/>
                  </a:cubicBezTo>
                  <a:cubicBezTo>
                    <a:pt x="231936" y="1533"/>
                    <a:pt x="218803" y="1089"/>
                    <a:pt x="205740" y="0"/>
                  </a:cubicBezTo>
                  <a:cubicBezTo>
                    <a:pt x="189412" y="1089"/>
                    <a:pt x="173030" y="1553"/>
                    <a:pt x="156755" y="3266"/>
                  </a:cubicBezTo>
                  <a:cubicBezTo>
                    <a:pt x="150766" y="3896"/>
                    <a:pt x="139964" y="7774"/>
                    <a:pt x="133895" y="9797"/>
                  </a:cubicBezTo>
                  <a:cubicBezTo>
                    <a:pt x="126742" y="16950"/>
                    <a:pt x="127180" y="17366"/>
                    <a:pt x="117566" y="22860"/>
                  </a:cubicBezTo>
                  <a:cubicBezTo>
                    <a:pt x="113339" y="25275"/>
                    <a:pt x="108465" y="26562"/>
                    <a:pt x="104503" y="29392"/>
                  </a:cubicBezTo>
                  <a:cubicBezTo>
                    <a:pt x="100745" y="32076"/>
                    <a:pt x="98743" y="36946"/>
                    <a:pt x="94706" y="39189"/>
                  </a:cubicBezTo>
                  <a:cubicBezTo>
                    <a:pt x="88688" y="42532"/>
                    <a:pt x="80840" y="41901"/>
                    <a:pt x="75112" y="45720"/>
                  </a:cubicBezTo>
                  <a:cubicBezTo>
                    <a:pt x="71846" y="47897"/>
                    <a:pt x="68380" y="49800"/>
                    <a:pt x="65315" y="52252"/>
                  </a:cubicBezTo>
                  <a:cubicBezTo>
                    <a:pt x="55192" y="60350"/>
                    <a:pt x="62384" y="58615"/>
                    <a:pt x="48986" y="65314"/>
                  </a:cubicBezTo>
                  <a:cubicBezTo>
                    <a:pt x="45907" y="66853"/>
                    <a:pt x="42455" y="67491"/>
                    <a:pt x="39189" y="68580"/>
                  </a:cubicBezTo>
                  <a:cubicBezTo>
                    <a:pt x="19089" y="98732"/>
                    <a:pt x="44739" y="61642"/>
                    <a:pt x="26126" y="84909"/>
                  </a:cubicBezTo>
                  <a:cubicBezTo>
                    <a:pt x="9652" y="105502"/>
                    <a:pt x="28831" y="85472"/>
                    <a:pt x="13063" y="101237"/>
                  </a:cubicBezTo>
                  <a:cubicBezTo>
                    <a:pt x="11975" y="104503"/>
                    <a:pt x="11337" y="107955"/>
                    <a:pt x="9798" y="111034"/>
                  </a:cubicBezTo>
                  <a:cubicBezTo>
                    <a:pt x="8043" y="114545"/>
                    <a:pt x="3989" y="116974"/>
                    <a:pt x="3266" y="120832"/>
                  </a:cubicBezTo>
                  <a:cubicBezTo>
                    <a:pt x="650" y="134782"/>
                    <a:pt x="1089" y="149135"/>
                    <a:pt x="0" y="163286"/>
                  </a:cubicBezTo>
                  <a:cubicBezTo>
                    <a:pt x="1089" y="185057"/>
                    <a:pt x="1456" y="206877"/>
                    <a:pt x="3266" y="228600"/>
                  </a:cubicBezTo>
                  <a:cubicBezTo>
                    <a:pt x="3655" y="233269"/>
                    <a:pt x="12087" y="260525"/>
                    <a:pt x="13063" y="261257"/>
                  </a:cubicBezTo>
                  <a:lnTo>
                    <a:pt x="26126" y="271054"/>
                  </a:lnTo>
                  <a:cubicBezTo>
                    <a:pt x="31932" y="279763"/>
                    <a:pt x="33751" y="283879"/>
                    <a:pt x="42455" y="290649"/>
                  </a:cubicBezTo>
                  <a:cubicBezTo>
                    <a:pt x="48651" y="295468"/>
                    <a:pt x="56498" y="298161"/>
                    <a:pt x="62049" y="303712"/>
                  </a:cubicBezTo>
                  <a:cubicBezTo>
                    <a:pt x="69272" y="310935"/>
                    <a:pt x="72549" y="315493"/>
                    <a:pt x="81643" y="320040"/>
                  </a:cubicBezTo>
                  <a:cubicBezTo>
                    <a:pt x="89539" y="323988"/>
                    <a:pt x="96130" y="323432"/>
                    <a:pt x="104503" y="326572"/>
                  </a:cubicBezTo>
                  <a:cubicBezTo>
                    <a:pt x="109061" y="328281"/>
                    <a:pt x="113091" y="331185"/>
                    <a:pt x="117566" y="333103"/>
                  </a:cubicBezTo>
                  <a:cubicBezTo>
                    <a:pt x="120730" y="334459"/>
                    <a:pt x="124097" y="335280"/>
                    <a:pt x="127363" y="336369"/>
                  </a:cubicBezTo>
                  <a:cubicBezTo>
                    <a:pt x="165463" y="335280"/>
                    <a:pt x="203672" y="336183"/>
                    <a:pt x="241663" y="333103"/>
                  </a:cubicBezTo>
                  <a:cubicBezTo>
                    <a:pt x="244732" y="332854"/>
                    <a:pt x="245555" y="328156"/>
                    <a:pt x="248195" y="326572"/>
                  </a:cubicBezTo>
                  <a:cubicBezTo>
                    <a:pt x="251147" y="324801"/>
                    <a:pt x="254726" y="324395"/>
                    <a:pt x="257992" y="323306"/>
                  </a:cubicBezTo>
                  <a:cubicBezTo>
                    <a:pt x="274539" y="306757"/>
                    <a:pt x="253126" y="326225"/>
                    <a:pt x="274320" y="313509"/>
                  </a:cubicBezTo>
                  <a:cubicBezTo>
                    <a:pt x="280387" y="309869"/>
                    <a:pt x="283274" y="302315"/>
                    <a:pt x="287383" y="297180"/>
                  </a:cubicBezTo>
                  <a:cubicBezTo>
                    <a:pt x="289306" y="294776"/>
                    <a:pt x="291738" y="292826"/>
                    <a:pt x="293915" y="290649"/>
                  </a:cubicBezTo>
                  <a:cubicBezTo>
                    <a:pt x="295003" y="287383"/>
                    <a:pt x="295409" y="283804"/>
                    <a:pt x="297180" y="280852"/>
                  </a:cubicBezTo>
                  <a:cubicBezTo>
                    <a:pt x="298764" y="278212"/>
                    <a:pt x="301788" y="276724"/>
                    <a:pt x="303712" y="274320"/>
                  </a:cubicBezTo>
                  <a:cubicBezTo>
                    <a:pt x="306164" y="271255"/>
                    <a:pt x="308066" y="267789"/>
                    <a:pt x="310243" y="264523"/>
                  </a:cubicBezTo>
                  <a:cubicBezTo>
                    <a:pt x="311332" y="260169"/>
                    <a:pt x="312535" y="255841"/>
                    <a:pt x="313509" y="251460"/>
                  </a:cubicBezTo>
                  <a:cubicBezTo>
                    <a:pt x="314713" y="246042"/>
                    <a:pt x="315315" y="240487"/>
                    <a:pt x="316775" y="235132"/>
                  </a:cubicBezTo>
                  <a:cubicBezTo>
                    <a:pt x="318587" y="228490"/>
                    <a:pt x="323306" y="215537"/>
                    <a:pt x="323306" y="215537"/>
                  </a:cubicBezTo>
                  <a:cubicBezTo>
                    <a:pt x="324395" y="206829"/>
                    <a:pt x="325129" y="198069"/>
                    <a:pt x="326572" y="189412"/>
                  </a:cubicBezTo>
                  <a:cubicBezTo>
                    <a:pt x="327310" y="184985"/>
                    <a:pt x="329314" y="180807"/>
                    <a:pt x="329838" y="176349"/>
                  </a:cubicBezTo>
                  <a:cubicBezTo>
                    <a:pt x="331496" y="162253"/>
                    <a:pt x="332015" y="148046"/>
                    <a:pt x="333103" y="133894"/>
                  </a:cubicBezTo>
                  <a:cubicBezTo>
                    <a:pt x="327816" y="43991"/>
                    <a:pt x="336039" y="101710"/>
                    <a:pt x="326572" y="68580"/>
                  </a:cubicBezTo>
                  <a:cubicBezTo>
                    <a:pt x="325339" y="64264"/>
                    <a:pt x="325880" y="59194"/>
                    <a:pt x="323306" y="55517"/>
                  </a:cubicBezTo>
                  <a:cubicBezTo>
                    <a:pt x="318009" y="47950"/>
                    <a:pt x="303712" y="35923"/>
                    <a:pt x="303712" y="35923"/>
                  </a:cubicBezTo>
                  <a:cubicBezTo>
                    <a:pt x="302623" y="32657"/>
                    <a:pt x="302596" y="28814"/>
                    <a:pt x="300446" y="26126"/>
                  </a:cubicBezTo>
                  <a:cubicBezTo>
                    <a:pt x="296973" y="21784"/>
                    <a:pt x="286315" y="17239"/>
                    <a:pt x="280852" y="16329"/>
                  </a:cubicBezTo>
                  <a:cubicBezTo>
                    <a:pt x="277631" y="15792"/>
                    <a:pt x="283574" y="13607"/>
                    <a:pt x="284118" y="13063"/>
                  </a:cubicBezTo>
                  <a:close/>
                </a:path>
              </a:pathLst>
            </a:cu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s-CZ"/>
            </a:p>
          </p:txBody>
        </p:sp>
        <p:sp>
          <p:nvSpPr>
            <p:cNvPr id="29" name="Volný tvar 28"/>
            <p:cNvSpPr/>
            <p:nvPr/>
          </p:nvSpPr>
          <p:spPr>
            <a:xfrm>
              <a:off x="8337369" y="4748349"/>
              <a:ext cx="130628" cy="277585"/>
            </a:xfrm>
            <a:custGeom>
              <a:avLst/>
              <a:gdLst>
                <a:gd name="connsiteX0" fmla="*/ 45720 w 130628"/>
                <a:gd name="connsiteY0" fmla="*/ 0 h 277585"/>
                <a:gd name="connsiteX1" fmla="*/ 0 w 130628"/>
                <a:gd name="connsiteY1" fmla="*/ 166551 h 277585"/>
                <a:gd name="connsiteX2" fmla="*/ 130628 w 130628"/>
                <a:gd name="connsiteY2" fmla="*/ 277585 h 2775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30628" h="277585">
                  <a:moveTo>
                    <a:pt x="45720" y="0"/>
                  </a:moveTo>
                  <a:lnTo>
                    <a:pt x="0" y="166551"/>
                  </a:lnTo>
                  <a:lnTo>
                    <a:pt x="130628" y="277585"/>
                  </a:lnTo>
                </a:path>
              </a:pathLst>
            </a:cu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s-CZ"/>
            </a:p>
          </p:txBody>
        </p:sp>
        <p:sp>
          <p:nvSpPr>
            <p:cNvPr id="30" name="Volný tvar 29"/>
            <p:cNvSpPr/>
            <p:nvPr/>
          </p:nvSpPr>
          <p:spPr>
            <a:xfrm>
              <a:off x="8174083" y="4914900"/>
              <a:ext cx="166551" cy="48986"/>
            </a:xfrm>
            <a:custGeom>
              <a:avLst/>
              <a:gdLst>
                <a:gd name="connsiteX0" fmla="*/ 166551 w 166551"/>
                <a:gd name="connsiteY0" fmla="*/ 0 h 48986"/>
                <a:gd name="connsiteX1" fmla="*/ 0 w 166551"/>
                <a:gd name="connsiteY1" fmla="*/ 48986 h 489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66551" h="48986">
                  <a:moveTo>
                    <a:pt x="166551" y="0"/>
                  </a:moveTo>
                  <a:lnTo>
                    <a:pt x="0" y="48986"/>
                  </a:lnTo>
                </a:path>
              </a:pathLst>
            </a:cu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s-CZ"/>
            </a:p>
          </p:txBody>
        </p:sp>
      </p:grpSp>
      <p:sp>
        <p:nvSpPr>
          <p:cNvPr id="31" name="Volný tvar 30"/>
          <p:cNvSpPr/>
          <p:nvPr/>
        </p:nvSpPr>
        <p:spPr>
          <a:xfrm>
            <a:off x="8441871" y="2482310"/>
            <a:ext cx="124098" cy="104503"/>
          </a:xfrm>
          <a:custGeom>
            <a:avLst/>
            <a:gdLst>
              <a:gd name="connsiteX0" fmla="*/ 0 w 124098"/>
              <a:gd name="connsiteY0" fmla="*/ 104503 h 104503"/>
              <a:gd name="connsiteX1" fmla="*/ 39189 w 124098"/>
              <a:gd name="connsiteY1" fmla="*/ 0 h 104503"/>
              <a:gd name="connsiteX2" fmla="*/ 124098 w 124098"/>
              <a:gd name="connsiteY2" fmla="*/ 3266 h 1045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24098" h="104503">
                <a:moveTo>
                  <a:pt x="0" y="104503"/>
                </a:moveTo>
                <a:lnTo>
                  <a:pt x="39189" y="0"/>
                </a:lnTo>
                <a:lnTo>
                  <a:pt x="124098" y="3266"/>
                </a:ln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32" name="Volný tvar 31"/>
          <p:cNvSpPr/>
          <p:nvPr/>
        </p:nvSpPr>
        <p:spPr>
          <a:xfrm>
            <a:off x="8265523" y="2831741"/>
            <a:ext cx="137160" cy="176349"/>
          </a:xfrm>
          <a:custGeom>
            <a:avLst/>
            <a:gdLst>
              <a:gd name="connsiteX0" fmla="*/ 0 w 137160"/>
              <a:gd name="connsiteY0" fmla="*/ 0 h 176349"/>
              <a:gd name="connsiteX1" fmla="*/ 22860 w 137160"/>
              <a:gd name="connsiteY1" fmla="*/ 173083 h 176349"/>
              <a:gd name="connsiteX2" fmla="*/ 137160 w 137160"/>
              <a:gd name="connsiteY2" fmla="*/ 176349 h 1763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37160" h="176349">
                <a:moveTo>
                  <a:pt x="0" y="0"/>
                </a:moveTo>
                <a:lnTo>
                  <a:pt x="22860" y="173083"/>
                </a:lnTo>
                <a:lnTo>
                  <a:pt x="137160" y="176349"/>
                </a:ln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33" name="Volný tvar 32"/>
          <p:cNvSpPr/>
          <p:nvPr/>
        </p:nvSpPr>
        <p:spPr>
          <a:xfrm>
            <a:off x="8115300" y="2531296"/>
            <a:ext cx="173083" cy="101237"/>
          </a:xfrm>
          <a:custGeom>
            <a:avLst/>
            <a:gdLst>
              <a:gd name="connsiteX0" fmla="*/ 173083 w 173083"/>
              <a:gd name="connsiteY0" fmla="*/ 101237 h 101237"/>
              <a:gd name="connsiteX1" fmla="*/ 124097 w 173083"/>
              <a:gd name="connsiteY1" fmla="*/ 0 h 101237"/>
              <a:gd name="connsiteX2" fmla="*/ 0 w 173083"/>
              <a:gd name="connsiteY2" fmla="*/ 0 h 1012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73083" h="101237">
                <a:moveTo>
                  <a:pt x="173083" y="101237"/>
                </a:moveTo>
                <a:lnTo>
                  <a:pt x="124097" y="0"/>
                </a:lnTo>
                <a:lnTo>
                  <a:pt x="0" y="0"/>
                </a:ln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35" name="TextovéPole 34"/>
          <p:cNvSpPr txBox="1"/>
          <p:nvPr/>
        </p:nvSpPr>
        <p:spPr>
          <a:xfrm>
            <a:off x="8048160" y="2379793"/>
            <a:ext cx="261610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600" dirty="0">
                <a:solidFill>
                  <a:srgbClr val="DC0000"/>
                </a:solidFill>
              </a:rPr>
              <a:t>33</a:t>
            </a:r>
          </a:p>
        </p:txBody>
      </p:sp>
      <p:sp>
        <p:nvSpPr>
          <p:cNvPr id="36" name="TextovéPole 35"/>
          <p:cNvSpPr txBox="1"/>
          <p:nvPr/>
        </p:nvSpPr>
        <p:spPr>
          <a:xfrm>
            <a:off x="8402683" y="2351221"/>
            <a:ext cx="261610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600" dirty="0">
                <a:solidFill>
                  <a:srgbClr val="DC0000"/>
                </a:solidFill>
              </a:rPr>
              <a:t>29</a:t>
            </a:r>
          </a:p>
        </p:txBody>
      </p:sp>
      <p:sp>
        <p:nvSpPr>
          <p:cNvPr id="37" name="TextovéPole 36"/>
          <p:cNvSpPr txBox="1"/>
          <p:nvPr/>
        </p:nvSpPr>
        <p:spPr>
          <a:xfrm>
            <a:off x="8234080" y="2868346"/>
            <a:ext cx="261610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600" dirty="0">
                <a:solidFill>
                  <a:srgbClr val="DC0000"/>
                </a:solidFill>
              </a:rPr>
              <a:t>38</a:t>
            </a:r>
          </a:p>
        </p:txBody>
      </p:sp>
    </p:spTree>
    <p:extLst>
      <p:ext uri="{BB962C8B-B14F-4D97-AF65-F5344CB8AC3E}">
        <p14:creationId xmlns:p14="http://schemas.microsoft.com/office/powerpoint/2010/main" val="35095412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2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2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250"/>
                            </p:stCondLst>
                            <p:childTnLst>
                              <p:par>
                                <p:cTn id="1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2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2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500"/>
                            </p:stCondLst>
                            <p:childTnLst>
                              <p:par>
                                <p:cTn id="2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2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7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7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7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2250"/>
                            </p:stCondLst>
                            <p:childTnLst>
                              <p:par>
                                <p:cTn id="49" presetID="63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3.7037E-7 L 1.03993 3.7037E-7 " pathEditMode="relative" rAng="0" ptsTypes="AA">
                                      <p:cBhvr>
                                        <p:cTn id="5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1997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24" grpId="0" animBg="1"/>
      <p:bldP spid="25" grpId="0" animBg="1"/>
      <p:bldP spid="26" grpId="0" animBg="1"/>
      <p:bldP spid="31" grpId="0" animBg="1"/>
      <p:bldP spid="32" grpId="0" animBg="1"/>
      <p:bldP spid="33" grpId="0" animBg="1"/>
      <p:bldP spid="35" grpId="0"/>
      <p:bldP spid="36" grpId="0"/>
      <p:bldP spid="37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Obrázek 6">
            <a:extLst>
              <a:ext uri="{FF2B5EF4-FFF2-40B4-BE49-F238E27FC236}">
                <a16:creationId xmlns:a16="http://schemas.microsoft.com/office/drawing/2014/main" id="{E7C70283-4E7E-ECC1-8FFC-B5D95E0678D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9306"/>
            <a:ext cx="9180627" cy="6054306"/>
          </a:xfrm>
          <a:prstGeom prst="rect">
            <a:avLst/>
          </a:prstGeom>
        </p:spPr>
      </p:pic>
      <p:sp>
        <p:nvSpPr>
          <p:cNvPr id="49" name="Obdélník 48">
            <a:extLst>
              <a:ext uri="{FF2B5EF4-FFF2-40B4-BE49-F238E27FC236}">
                <a16:creationId xmlns:a16="http://schemas.microsoft.com/office/drawing/2014/main" id="{F522A692-86A3-18D8-C587-A6A436B0F4F9}"/>
              </a:ext>
            </a:extLst>
          </p:cNvPr>
          <p:cNvSpPr/>
          <p:nvPr/>
        </p:nvSpPr>
        <p:spPr>
          <a:xfrm>
            <a:off x="25307" y="-283030"/>
            <a:ext cx="9143999" cy="6148787"/>
          </a:xfrm>
          <a:prstGeom prst="rect">
            <a:avLst/>
          </a:prstGeom>
          <a:solidFill>
            <a:schemeClr val="bg1">
              <a:lumMod val="95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/>
          </a:p>
        </p:txBody>
      </p:sp>
      <p:cxnSp>
        <p:nvCxnSpPr>
          <p:cNvPr id="4" name="Přímá spojnice 3"/>
          <p:cNvCxnSpPr/>
          <p:nvPr/>
        </p:nvCxnSpPr>
        <p:spPr>
          <a:xfrm>
            <a:off x="-2" y="5954166"/>
            <a:ext cx="9144002" cy="0"/>
          </a:xfrm>
          <a:prstGeom prst="line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Obdélník 8"/>
          <p:cNvSpPr/>
          <p:nvPr/>
        </p:nvSpPr>
        <p:spPr>
          <a:xfrm>
            <a:off x="2794958" y="5944198"/>
            <a:ext cx="6349042" cy="915741"/>
          </a:xfrm>
          <a:prstGeom prst="rect">
            <a:avLst/>
          </a:prstGeom>
          <a:gradFill flip="none" rotWithShape="1">
            <a:gsLst>
              <a:gs pos="0">
                <a:schemeClr val="tx1">
                  <a:lumMod val="95000"/>
                  <a:lumOff val="5000"/>
                </a:schemeClr>
              </a:gs>
              <a:gs pos="100000">
                <a:schemeClr val="tx1">
                  <a:lumMod val="85000"/>
                  <a:lumOff val="15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0" name="Obdélník 9"/>
          <p:cNvSpPr/>
          <p:nvPr/>
        </p:nvSpPr>
        <p:spPr>
          <a:xfrm>
            <a:off x="-2" y="5944197"/>
            <a:ext cx="2794960" cy="915741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cxnSp>
        <p:nvCxnSpPr>
          <p:cNvPr id="3" name="Přímá spojnice 2"/>
          <p:cNvCxnSpPr/>
          <p:nvPr/>
        </p:nvCxnSpPr>
        <p:spPr>
          <a:xfrm>
            <a:off x="2794958" y="5944198"/>
            <a:ext cx="0" cy="915742"/>
          </a:xfrm>
          <a:prstGeom prst="line">
            <a:avLst/>
          </a:prstGeom>
          <a:ln w="57150">
            <a:solidFill>
              <a:srgbClr val="DC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Picture 4" descr="C:\Users\Ladislav Klika\AppData\Local\Microsoft\Windows\Temporary Internet Files\Content.Outlook\5GBJ3LF5\Logo Mind Bridge popis.tif"/>
          <p:cNvPicPr>
            <a:picLocks noChangeAspect="1" noChangeArrowheads="1"/>
          </p:cNvPicPr>
          <p:nvPr/>
        </p:nvPicPr>
        <p:blipFill>
          <a:blip r:embed="rId3" cstate="print"/>
          <a:srcRect l="841" r="9946"/>
          <a:stretch>
            <a:fillRect/>
          </a:stretch>
        </p:blipFill>
        <p:spPr bwMode="auto">
          <a:xfrm>
            <a:off x="8342191" y="6099453"/>
            <a:ext cx="681038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6" name="TextovéPole 65"/>
          <p:cNvSpPr txBox="1"/>
          <p:nvPr/>
        </p:nvSpPr>
        <p:spPr>
          <a:xfrm>
            <a:off x="-36629" y="6575911"/>
            <a:ext cx="316112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fld id="{9EED3D73-354E-4515-B7AC-77E35537A977}" type="slidenum">
              <a:rPr lang="cs-CZ" sz="1000" smtClean="0">
                <a:solidFill>
                  <a:schemeClr val="bg1">
                    <a:lumMod val="75000"/>
                  </a:schemeClr>
                </a:solidFill>
              </a:rPr>
              <a:pPr/>
              <a:t>13</a:t>
            </a:fld>
            <a:endParaRPr lang="cs-CZ" sz="10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22" name="Nadpis 2"/>
          <p:cNvSpPr txBox="1">
            <a:spLocks/>
          </p:cNvSpPr>
          <p:nvPr/>
        </p:nvSpPr>
        <p:spPr>
          <a:xfrm>
            <a:off x="2794958" y="5954167"/>
            <a:ext cx="5469149" cy="9057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cs-CZ" altLang="cs-CZ" b="1" dirty="0" err="1">
                <a:solidFill>
                  <a:schemeClr val="bg1"/>
                </a:solidFill>
              </a:rPr>
              <a:t>Summary</a:t>
            </a:r>
            <a:r>
              <a:rPr lang="cs-CZ" altLang="cs-CZ" b="1" dirty="0">
                <a:solidFill>
                  <a:schemeClr val="bg1"/>
                </a:solidFill>
              </a:rPr>
              <a:t> za TO</a:t>
            </a:r>
            <a:endParaRPr lang="en-US" altLang="cs-CZ" b="1" dirty="0">
              <a:solidFill>
                <a:schemeClr val="bg1"/>
              </a:solidFill>
            </a:endParaRPr>
          </a:p>
        </p:txBody>
      </p:sp>
      <p:sp>
        <p:nvSpPr>
          <p:cNvPr id="5" name="AutoShape 9" descr="Výsledek obrázku pro baťa"/>
          <p:cNvSpPr>
            <a:spLocks noChangeAspect="1" noChangeArrowheads="1"/>
          </p:cNvSpPr>
          <p:nvPr/>
        </p:nvSpPr>
        <p:spPr bwMode="auto">
          <a:xfrm>
            <a:off x="0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cs-CZ"/>
          </a:p>
        </p:txBody>
      </p:sp>
      <p:pic>
        <p:nvPicPr>
          <p:cNvPr id="59" name="Obrázek 58">
            <a:extLst>
              <a:ext uri="{FF2B5EF4-FFF2-40B4-BE49-F238E27FC236}">
                <a16:creationId xmlns:a16="http://schemas.microsoft.com/office/drawing/2014/main" id="{4E6C1735-7158-4FD5-1835-6A438DF59235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000" t="9679" r="30000" b="32786"/>
          <a:stretch/>
        </p:blipFill>
        <p:spPr>
          <a:xfrm>
            <a:off x="1549902" y="3150255"/>
            <a:ext cx="509260" cy="732519"/>
          </a:xfrm>
          <a:prstGeom prst="rect">
            <a:avLst/>
          </a:prstGeom>
        </p:spPr>
      </p:pic>
      <p:pic>
        <p:nvPicPr>
          <p:cNvPr id="65" name="Obrázek 64">
            <a:extLst>
              <a:ext uri="{FF2B5EF4-FFF2-40B4-BE49-F238E27FC236}">
                <a16:creationId xmlns:a16="http://schemas.microsoft.com/office/drawing/2014/main" id="{7B1F171E-7377-30AB-68EE-13E9887F9ABD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3717" y="3177577"/>
            <a:ext cx="281594" cy="502846"/>
          </a:xfrm>
          <a:prstGeom prst="rect">
            <a:avLst/>
          </a:prstGeom>
        </p:spPr>
      </p:pic>
      <p:pic>
        <p:nvPicPr>
          <p:cNvPr id="68" name="Obrázek 67">
            <a:extLst>
              <a:ext uri="{FF2B5EF4-FFF2-40B4-BE49-F238E27FC236}">
                <a16:creationId xmlns:a16="http://schemas.microsoft.com/office/drawing/2014/main" id="{5B1FEDBB-9768-EFFA-8B3E-EC86CFEF3633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8358" y="1927281"/>
            <a:ext cx="502846" cy="502846"/>
          </a:xfrm>
          <a:prstGeom prst="rect">
            <a:avLst/>
          </a:prstGeom>
        </p:spPr>
      </p:pic>
      <p:pic>
        <p:nvPicPr>
          <p:cNvPr id="72" name="Obrázek 71">
            <a:extLst>
              <a:ext uri="{FF2B5EF4-FFF2-40B4-BE49-F238E27FC236}">
                <a16:creationId xmlns:a16="http://schemas.microsoft.com/office/drawing/2014/main" id="{24F06123-9FC3-C647-A2DA-F79E1AE995A1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92231" y="4440755"/>
            <a:ext cx="440666" cy="440666"/>
          </a:xfrm>
          <a:prstGeom prst="rect">
            <a:avLst/>
          </a:prstGeom>
        </p:spPr>
      </p:pic>
      <p:pic>
        <p:nvPicPr>
          <p:cNvPr id="78" name="Obrázek 77">
            <a:extLst>
              <a:ext uri="{FF2B5EF4-FFF2-40B4-BE49-F238E27FC236}">
                <a16:creationId xmlns:a16="http://schemas.microsoft.com/office/drawing/2014/main" id="{5BA9EE65-A178-8671-5279-D863F5A3CE1C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930"/>
          <a:stretch/>
        </p:blipFill>
        <p:spPr>
          <a:xfrm>
            <a:off x="5365318" y="759362"/>
            <a:ext cx="601795" cy="585401"/>
          </a:xfrm>
          <a:prstGeom prst="rect">
            <a:avLst/>
          </a:prstGeom>
        </p:spPr>
      </p:pic>
      <p:pic>
        <p:nvPicPr>
          <p:cNvPr id="82" name="Obrázek 81">
            <a:extLst>
              <a:ext uri="{FF2B5EF4-FFF2-40B4-BE49-F238E27FC236}">
                <a16:creationId xmlns:a16="http://schemas.microsoft.com/office/drawing/2014/main" id="{C603F24A-4B25-7BC6-7DC5-F39F89A77E75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print">
            <a:clrChange>
              <a:clrFrom>
                <a:srgbClr val="F9F9F9"/>
              </a:clrFrom>
              <a:clrTo>
                <a:srgbClr val="F9F9F9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143" t="19210" r="25000" b="15983"/>
          <a:stretch/>
        </p:blipFill>
        <p:spPr>
          <a:xfrm>
            <a:off x="2688368" y="1801625"/>
            <a:ext cx="479142" cy="618308"/>
          </a:xfrm>
          <a:prstGeom prst="rect">
            <a:avLst/>
          </a:prstGeom>
        </p:spPr>
      </p:pic>
      <p:pic>
        <p:nvPicPr>
          <p:cNvPr id="84" name="Obrázek 83">
            <a:extLst>
              <a:ext uri="{FF2B5EF4-FFF2-40B4-BE49-F238E27FC236}">
                <a16:creationId xmlns:a16="http://schemas.microsoft.com/office/drawing/2014/main" id="{F7782DAE-A7F3-D057-B0BC-44C7DECDFC1F}"/>
              </a:ext>
            </a:extLst>
          </p:cNvPr>
          <p:cNvPicPr>
            <a:picLocks noChangeAspect="1"/>
          </p:cNvPicPr>
          <p:nvPr/>
        </p:nvPicPr>
        <p:blipFill rotWithShape="1">
          <a:blip r:embed="rId1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930"/>
          <a:stretch/>
        </p:blipFill>
        <p:spPr>
          <a:xfrm>
            <a:off x="2233163" y="1404946"/>
            <a:ext cx="531583" cy="502846"/>
          </a:xfrm>
          <a:prstGeom prst="rect">
            <a:avLst/>
          </a:prstGeom>
        </p:spPr>
      </p:pic>
      <p:pic>
        <p:nvPicPr>
          <p:cNvPr id="87" name="Obrázek 86">
            <a:extLst>
              <a:ext uri="{FF2B5EF4-FFF2-40B4-BE49-F238E27FC236}">
                <a16:creationId xmlns:a16="http://schemas.microsoft.com/office/drawing/2014/main" id="{DAFA1A68-86F6-00D1-2129-6882BA6B322A}"/>
              </a:ext>
            </a:extLst>
          </p:cNvPr>
          <p:cNvPicPr>
            <a:picLocks noChangeAspect="1"/>
          </p:cNvPicPr>
          <p:nvPr/>
        </p:nvPicPr>
        <p:blipFill rotWithShape="1">
          <a:blip r:embed="rId11" cstate="print">
            <a:clrChange>
              <a:clrFrom>
                <a:srgbClr val="EEEEEE"/>
              </a:clrFrom>
              <a:clrTo>
                <a:srgbClr val="EEEEE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10" t="10624" r="11685" b="12148"/>
          <a:stretch/>
        </p:blipFill>
        <p:spPr>
          <a:xfrm>
            <a:off x="6001516" y="784928"/>
            <a:ext cx="704449" cy="534267"/>
          </a:xfrm>
          <a:prstGeom prst="rect">
            <a:avLst/>
          </a:prstGeom>
        </p:spPr>
      </p:pic>
      <p:pic>
        <p:nvPicPr>
          <p:cNvPr id="91" name="Obrázek 90">
            <a:extLst>
              <a:ext uri="{FF2B5EF4-FFF2-40B4-BE49-F238E27FC236}">
                <a16:creationId xmlns:a16="http://schemas.microsoft.com/office/drawing/2014/main" id="{60A1E3AF-3DFE-9BEC-CC36-21978E920939}"/>
              </a:ext>
            </a:extLst>
          </p:cNvPr>
          <p:cNvPicPr>
            <a:picLocks noChangeAspect="1"/>
          </p:cNvPicPr>
          <p:nvPr/>
        </p:nvPicPr>
        <p:blipFill rotWithShape="1">
          <a:blip r:embed="rId1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803" t="7028" r="11396" b="6013"/>
          <a:stretch/>
        </p:blipFill>
        <p:spPr>
          <a:xfrm>
            <a:off x="5792856" y="1169285"/>
            <a:ext cx="417317" cy="472518"/>
          </a:xfrm>
          <a:prstGeom prst="rect">
            <a:avLst/>
          </a:prstGeom>
        </p:spPr>
      </p:pic>
      <p:pic>
        <p:nvPicPr>
          <p:cNvPr id="103" name="Obrázek 102">
            <a:extLst>
              <a:ext uri="{FF2B5EF4-FFF2-40B4-BE49-F238E27FC236}">
                <a16:creationId xmlns:a16="http://schemas.microsoft.com/office/drawing/2014/main" id="{9FEC9595-A267-6E8C-A3C6-7BA6EE7B6984}"/>
              </a:ext>
            </a:extLst>
          </p:cNvPr>
          <p:cNvPicPr>
            <a:picLocks noChangeAspect="1"/>
          </p:cNvPicPr>
          <p:nvPr/>
        </p:nvPicPr>
        <p:blipFill rotWithShape="1">
          <a:blip r:embed="rId1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085" t="9748" r="10456" b="12196"/>
          <a:stretch/>
        </p:blipFill>
        <p:spPr>
          <a:xfrm>
            <a:off x="1552005" y="1611233"/>
            <a:ext cx="675883" cy="663951"/>
          </a:xfrm>
          <a:prstGeom prst="rect">
            <a:avLst/>
          </a:prstGeom>
        </p:spPr>
      </p:pic>
      <p:pic>
        <p:nvPicPr>
          <p:cNvPr id="109" name="Obrázek 108">
            <a:extLst>
              <a:ext uri="{FF2B5EF4-FFF2-40B4-BE49-F238E27FC236}">
                <a16:creationId xmlns:a16="http://schemas.microsoft.com/office/drawing/2014/main" id="{6D0CB69C-F487-6628-D9F0-0C0DB3A6C8CA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69122" y="4169345"/>
            <a:ext cx="581771" cy="581771"/>
          </a:xfrm>
          <a:prstGeom prst="rect">
            <a:avLst/>
          </a:prstGeom>
        </p:spPr>
      </p:pic>
      <p:sp>
        <p:nvSpPr>
          <p:cNvPr id="2" name="TextovéPole 1">
            <a:extLst>
              <a:ext uri="{FF2B5EF4-FFF2-40B4-BE49-F238E27FC236}">
                <a16:creationId xmlns:a16="http://schemas.microsoft.com/office/drawing/2014/main" id="{E1673BB6-453C-B93F-D567-A7FB71A12220}"/>
              </a:ext>
            </a:extLst>
          </p:cNvPr>
          <p:cNvSpPr txBox="1"/>
          <p:nvPr/>
        </p:nvSpPr>
        <p:spPr bwMode="auto">
          <a:xfrm>
            <a:off x="-1" y="6167197"/>
            <a:ext cx="2794959" cy="430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eaLnBrk="0" hangingPunct="0">
              <a:defRPr/>
            </a:pPr>
            <a:r>
              <a:rPr lang="cs-CZ" sz="1100" dirty="0">
                <a:solidFill>
                  <a:schemeClr val="bg1">
                    <a:lumMod val="65000"/>
                  </a:schemeClr>
                </a:solidFill>
              </a:rPr>
              <a:t>%, n = 1 605, návštěvnici  Zlínského kraje, </a:t>
            </a:r>
            <a:br>
              <a:rPr lang="cs-CZ" sz="1100" dirty="0">
                <a:solidFill>
                  <a:schemeClr val="bg1">
                    <a:lumMod val="65000"/>
                  </a:schemeClr>
                </a:solidFill>
              </a:rPr>
            </a:br>
            <a:r>
              <a:rPr lang="cs-CZ" sz="1100" dirty="0">
                <a:solidFill>
                  <a:schemeClr val="bg1">
                    <a:lumMod val="65000"/>
                  </a:schemeClr>
                </a:solidFill>
              </a:rPr>
              <a:t>VII-X/2022</a:t>
            </a:r>
          </a:p>
        </p:txBody>
      </p:sp>
      <p:pic>
        <p:nvPicPr>
          <p:cNvPr id="8" name="Obrázek 7">
            <a:extLst>
              <a:ext uri="{FF2B5EF4-FFF2-40B4-BE49-F238E27FC236}">
                <a16:creationId xmlns:a16="http://schemas.microsoft.com/office/drawing/2014/main" id="{1F6BD30D-5797-1A1E-F1FE-A89C974B76FB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930"/>
          <a:stretch/>
        </p:blipFill>
        <p:spPr>
          <a:xfrm>
            <a:off x="3972847" y="1216282"/>
            <a:ext cx="601795" cy="585401"/>
          </a:xfrm>
          <a:prstGeom prst="rect">
            <a:avLst/>
          </a:prstGeom>
        </p:spPr>
      </p:pic>
      <p:pic>
        <p:nvPicPr>
          <p:cNvPr id="13" name="Obrázek 12">
            <a:extLst>
              <a:ext uri="{FF2B5EF4-FFF2-40B4-BE49-F238E27FC236}">
                <a16:creationId xmlns:a16="http://schemas.microsoft.com/office/drawing/2014/main" id="{93CB7679-84AD-17E7-56EC-6F78BFE37824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3769" y="2281550"/>
            <a:ext cx="572636" cy="572636"/>
          </a:xfrm>
          <a:prstGeom prst="rect">
            <a:avLst/>
          </a:prstGeom>
        </p:spPr>
      </p:pic>
      <p:pic>
        <p:nvPicPr>
          <p:cNvPr id="15" name="Obrázek 14">
            <a:extLst>
              <a:ext uri="{FF2B5EF4-FFF2-40B4-BE49-F238E27FC236}">
                <a16:creationId xmlns:a16="http://schemas.microsoft.com/office/drawing/2014/main" id="{E27D3B91-D28E-F060-E69B-104D273C5E63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0825" y="1128723"/>
            <a:ext cx="417317" cy="417317"/>
          </a:xfrm>
          <a:prstGeom prst="rect">
            <a:avLst/>
          </a:prstGeom>
        </p:spPr>
      </p:pic>
      <p:pic>
        <p:nvPicPr>
          <p:cNvPr id="17" name="Obrázek 16">
            <a:extLst>
              <a:ext uri="{FF2B5EF4-FFF2-40B4-BE49-F238E27FC236}">
                <a16:creationId xmlns:a16="http://schemas.microsoft.com/office/drawing/2014/main" id="{BFD378C3-4E2B-D4A8-52B7-C6BEBFED8720}"/>
              </a:ext>
            </a:extLst>
          </p:cNvPr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8580" y="2706242"/>
            <a:ext cx="583275" cy="583275"/>
          </a:xfrm>
          <a:prstGeom prst="rect">
            <a:avLst/>
          </a:prstGeom>
        </p:spPr>
      </p:pic>
      <p:pic>
        <p:nvPicPr>
          <p:cNvPr id="18" name="Obrázek 17">
            <a:extLst>
              <a:ext uri="{FF2B5EF4-FFF2-40B4-BE49-F238E27FC236}">
                <a16:creationId xmlns:a16="http://schemas.microsoft.com/office/drawing/2014/main" id="{B50B9E32-B569-86AA-A96E-E03A1595CF6F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2932" y="1539670"/>
            <a:ext cx="534267" cy="534267"/>
          </a:xfrm>
          <a:prstGeom prst="rect">
            <a:avLst/>
          </a:prstGeom>
        </p:spPr>
      </p:pic>
      <p:pic>
        <p:nvPicPr>
          <p:cNvPr id="20" name="Obrázek 19">
            <a:extLst>
              <a:ext uri="{FF2B5EF4-FFF2-40B4-BE49-F238E27FC236}">
                <a16:creationId xmlns:a16="http://schemas.microsoft.com/office/drawing/2014/main" id="{3F7EBD31-8710-093C-D474-3991636DE07A}"/>
              </a:ext>
            </a:extLst>
          </p:cNvPr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41171" y="3259021"/>
            <a:ext cx="488361" cy="488361"/>
          </a:xfrm>
          <a:prstGeom prst="rect">
            <a:avLst/>
          </a:prstGeom>
        </p:spPr>
      </p:pic>
      <p:grpSp>
        <p:nvGrpSpPr>
          <p:cNvPr id="25" name="Skupina 24">
            <a:extLst>
              <a:ext uri="{FF2B5EF4-FFF2-40B4-BE49-F238E27FC236}">
                <a16:creationId xmlns:a16="http://schemas.microsoft.com/office/drawing/2014/main" id="{C233E3AE-5F96-EF5A-404A-9CE905D3E24E}"/>
              </a:ext>
            </a:extLst>
          </p:cNvPr>
          <p:cNvGrpSpPr/>
          <p:nvPr/>
        </p:nvGrpSpPr>
        <p:grpSpPr>
          <a:xfrm>
            <a:off x="2755707" y="1072908"/>
            <a:ext cx="1020566" cy="781798"/>
            <a:chOff x="5447446" y="4793659"/>
            <a:chExt cx="1020566" cy="781798"/>
          </a:xfrm>
        </p:grpSpPr>
        <p:pic>
          <p:nvPicPr>
            <p:cNvPr id="23" name="Obrázek 22">
              <a:extLst>
                <a:ext uri="{FF2B5EF4-FFF2-40B4-BE49-F238E27FC236}">
                  <a16:creationId xmlns:a16="http://schemas.microsoft.com/office/drawing/2014/main" id="{3940FA3F-C882-3D76-C3A6-C03B6248E0FA}"/>
                </a:ext>
              </a:extLst>
            </p:cNvPr>
            <p:cNvPicPr>
              <a:picLocks noChangeAspect="1"/>
            </p:cNvPicPr>
            <p:nvPr/>
          </p:nvPicPr>
          <p:blipFill>
            <a:blip r:embed="rId1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447446" y="5039660"/>
              <a:ext cx="1020566" cy="535797"/>
            </a:xfrm>
            <a:prstGeom prst="rect">
              <a:avLst/>
            </a:prstGeom>
          </p:spPr>
        </p:pic>
        <p:sp>
          <p:nvSpPr>
            <p:cNvPr id="24" name="TextovéPole 23">
              <a:extLst>
                <a:ext uri="{FF2B5EF4-FFF2-40B4-BE49-F238E27FC236}">
                  <a16:creationId xmlns:a16="http://schemas.microsoft.com/office/drawing/2014/main" id="{122BBF47-827A-35C8-AA3A-B6FB10EFFB31}"/>
                </a:ext>
              </a:extLst>
            </p:cNvPr>
            <p:cNvSpPr txBox="1"/>
            <p:nvPr/>
          </p:nvSpPr>
          <p:spPr>
            <a:xfrm>
              <a:off x="5657959" y="4793659"/>
              <a:ext cx="61830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cs-CZ" dirty="0"/>
                <a:t>*/**</a:t>
              </a:r>
            </a:p>
          </p:txBody>
        </p:sp>
      </p:grpSp>
      <p:pic>
        <p:nvPicPr>
          <p:cNvPr id="26" name="Obrázek 25">
            <a:extLst>
              <a:ext uri="{FF2B5EF4-FFF2-40B4-BE49-F238E27FC236}">
                <a16:creationId xmlns:a16="http://schemas.microsoft.com/office/drawing/2014/main" id="{05818FE2-630A-13BC-D7D7-FE23A3D62652}"/>
              </a:ext>
            </a:extLst>
          </p:cNvPr>
          <p:cNvPicPr>
            <a:picLocks noChangeAspect="1"/>
          </p:cNvPicPr>
          <p:nvPr/>
        </p:nvPicPr>
        <p:blipFill rotWithShape="1">
          <a:blip r:embed="rId2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761" r="17054" b="8237"/>
          <a:stretch/>
        </p:blipFill>
        <p:spPr>
          <a:xfrm>
            <a:off x="848712" y="2916138"/>
            <a:ext cx="675883" cy="686492"/>
          </a:xfrm>
          <a:prstGeom prst="rect">
            <a:avLst/>
          </a:prstGeom>
        </p:spPr>
      </p:pic>
      <p:pic>
        <p:nvPicPr>
          <p:cNvPr id="28" name="Obrázek 27">
            <a:extLst>
              <a:ext uri="{FF2B5EF4-FFF2-40B4-BE49-F238E27FC236}">
                <a16:creationId xmlns:a16="http://schemas.microsoft.com/office/drawing/2014/main" id="{A5272A7A-CC04-3684-FCAC-7E7599F5314A}"/>
              </a:ext>
            </a:extLst>
          </p:cNvPr>
          <p:cNvPicPr>
            <a:picLocks noChangeAspect="1"/>
          </p:cNvPicPr>
          <p:nvPr/>
        </p:nvPicPr>
        <p:blipFill rotWithShape="1">
          <a:blip r:embed="rId2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0127"/>
          <a:stretch/>
        </p:blipFill>
        <p:spPr>
          <a:xfrm>
            <a:off x="2451073" y="3465297"/>
            <a:ext cx="681413" cy="587806"/>
          </a:xfrm>
          <a:prstGeom prst="rect">
            <a:avLst/>
          </a:prstGeom>
        </p:spPr>
      </p:pic>
      <p:pic>
        <p:nvPicPr>
          <p:cNvPr id="30" name="Obrázek 29">
            <a:extLst>
              <a:ext uri="{FF2B5EF4-FFF2-40B4-BE49-F238E27FC236}">
                <a16:creationId xmlns:a16="http://schemas.microsoft.com/office/drawing/2014/main" id="{74843078-23A7-2E7C-C2E7-DBB1CFB4CD1D}"/>
              </a:ext>
            </a:extLst>
          </p:cNvPr>
          <p:cNvPicPr>
            <a:picLocks noChangeAspect="1"/>
          </p:cNvPicPr>
          <p:nvPr/>
        </p:nvPicPr>
        <p:blipFill rotWithShape="1">
          <a:blip r:embed="rId2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7619"/>
          <a:stretch/>
        </p:blipFill>
        <p:spPr>
          <a:xfrm>
            <a:off x="6456568" y="1018869"/>
            <a:ext cx="858991" cy="671486"/>
          </a:xfrm>
          <a:prstGeom prst="rect">
            <a:avLst/>
          </a:prstGeom>
        </p:spPr>
      </p:pic>
      <p:pic>
        <p:nvPicPr>
          <p:cNvPr id="31" name="Obrázek 30">
            <a:extLst>
              <a:ext uri="{FF2B5EF4-FFF2-40B4-BE49-F238E27FC236}">
                <a16:creationId xmlns:a16="http://schemas.microsoft.com/office/drawing/2014/main" id="{F78514FC-2487-6145-3DA3-D42CAC1D85E9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53382" y="1420095"/>
            <a:ext cx="502846" cy="502846"/>
          </a:xfrm>
          <a:prstGeom prst="rect">
            <a:avLst/>
          </a:prstGeom>
        </p:spPr>
      </p:pic>
      <p:pic>
        <p:nvPicPr>
          <p:cNvPr id="39" name="Obrázek 38">
            <a:extLst>
              <a:ext uri="{FF2B5EF4-FFF2-40B4-BE49-F238E27FC236}">
                <a16:creationId xmlns:a16="http://schemas.microsoft.com/office/drawing/2014/main" id="{DEFE4C99-AED7-FC85-3047-12652B7F614F}"/>
              </a:ext>
            </a:extLst>
          </p:cNvPr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15359" y="2496804"/>
            <a:ext cx="583275" cy="583275"/>
          </a:xfrm>
          <a:prstGeom prst="rect">
            <a:avLst/>
          </a:prstGeom>
        </p:spPr>
      </p:pic>
      <p:sp>
        <p:nvSpPr>
          <p:cNvPr id="12" name="TextovéPole 11">
            <a:extLst>
              <a:ext uri="{FF2B5EF4-FFF2-40B4-BE49-F238E27FC236}">
                <a16:creationId xmlns:a16="http://schemas.microsoft.com/office/drawing/2014/main" id="{CFC3DA5B-F381-A67F-D931-C807A91EA6D1}"/>
              </a:ext>
            </a:extLst>
          </p:cNvPr>
          <p:cNvSpPr txBox="1"/>
          <p:nvPr/>
        </p:nvSpPr>
        <p:spPr>
          <a:xfrm>
            <a:off x="5253382" y="1927539"/>
            <a:ext cx="210053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1800" b="1" dirty="0"/>
              <a:t>méně než 1x za rok </a:t>
            </a:r>
            <a:endParaRPr lang="cs-CZ" dirty="0"/>
          </a:p>
        </p:txBody>
      </p:sp>
      <p:sp>
        <p:nvSpPr>
          <p:cNvPr id="14" name="TextovéPole 13">
            <a:extLst>
              <a:ext uri="{FF2B5EF4-FFF2-40B4-BE49-F238E27FC236}">
                <a16:creationId xmlns:a16="http://schemas.microsoft.com/office/drawing/2014/main" id="{4E9E75EC-30A4-A979-76FB-91EFD14C9400}"/>
              </a:ext>
            </a:extLst>
          </p:cNvPr>
          <p:cNvSpPr txBox="1"/>
          <p:nvPr/>
        </p:nvSpPr>
        <p:spPr>
          <a:xfrm>
            <a:off x="2452662" y="4047220"/>
            <a:ext cx="210053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1800" b="1" dirty="0"/>
              <a:t>několikrát za rok </a:t>
            </a:r>
            <a:endParaRPr lang="cs-CZ" dirty="0"/>
          </a:p>
        </p:txBody>
      </p:sp>
      <p:pic>
        <p:nvPicPr>
          <p:cNvPr id="19" name="Obrázek 18">
            <a:extLst>
              <a:ext uri="{FF2B5EF4-FFF2-40B4-BE49-F238E27FC236}">
                <a16:creationId xmlns:a16="http://schemas.microsoft.com/office/drawing/2014/main" id="{DDA6F82C-B578-F53E-D495-941E56FD3610}"/>
              </a:ext>
            </a:extLst>
          </p:cNvPr>
          <p:cNvPicPr>
            <a:picLocks noChangeAspect="1"/>
          </p:cNvPicPr>
          <p:nvPr/>
        </p:nvPicPr>
        <p:blipFill>
          <a:blip r:embed="rId2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2531" y="4665799"/>
            <a:ext cx="753180" cy="753180"/>
          </a:xfrm>
          <a:prstGeom prst="rect">
            <a:avLst/>
          </a:prstGeom>
        </p:spPr>
      </p:pic>
      <p:sp>
        <p:nvSpPr>
          <p:cNvPr id="21" name="TextovéPole 20">
            <a:extLst>
              <a:ext uri="{FF2B5EF4-FFF2-40B4-BE49-F238E27FC236}">
                <a16:creationId xmlns:a16="http://schemas.microsoft.com/office/drawing/2014/main" id="{702EA0AE-9673-8806-77A4-82C383A4F641}"/>
              </a:ext>
            </a:extLst>
          </p:cNvPr>
          <p:cNvSpPr txBox="1"/>
          <p:nvPr/>
        </p:nvSpPr>
        <p:spPr>
          <a:xfrm>
            <a:off x="1599195" y="2285950"/>
            <a:ext cx="210053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1800" b="1" dirty="0"/>
              <a:t>1x za rok, poprvé </a:t>
            </a:r>
            <a:endParaRPr lang="cs-CZ" dirty="0"/>
          </a:p>
        </p:txBody>
      </p:sp>
      <p:grpSp>
        <p:nvGrpSpPr>
          <p:cNvPr id="50" name="Skupina 49">
            <a:extLst>
              <a:ext uri="{FF2B5EF4-FFF2-40B4-BE49-F238E27FC236}">
                <a16:creationId xmlns:a16="http://schemas.microsoft.com/office/drawing/2014/main" id="{4DBEEF15-BEB9-ADA8-D8AB-C1D2513EC875}"/>
              </a:ext>
            </a:extLst>
          </p:cNvPr>
          <p:cNvGrpSpPr/>
          <p:nvPr/>
        </p:nvGrpSpPr>
        <p:grpSpPr>
          <a:xfrm>
            <a:off x="5597294" y="3429000"/>
            <a:ext cx="697178" cy="486024"/>
            <a:chOff x="6886063" y="3595290"/>
            <a:chExt cx="697178" cy="486024"/>
          </a:xfrm>
        </p:grpSpPr>
        <p:pic>
          <p:nvPicPr>
            <p:cNvPr id="33" name="Obrázek 32">
              <a:extLst>
                <a:ext uri="{FF2B5EF4-FFF2-40B4-BE49-F238E27FC236}">
                  <a16:creationId xmlns:a16="http://schemas.microsoft.com/office/drawing/2014/main" id="{9772DDF7-AA1A-AE32-A128-6849E318555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4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10625"/>
            <a:stretch/>
          </p:blipFill>
          <p:spPr>
            <a:xfrm>
              <a:off x="6886063" y="3595290"/>
              <a:ext cx="697178" cy="486024"/>
            </a:xfrm>
            <a:prstGeom prst="rect">
              <a:avLst/>
            </a:prstGeom>
          </p:spPr>
        </p:pic>
        <p:pic>
          <p:nvPicPr>
            <p:cNvPr id="45" name="Obrázek 44">
              <a:extLst>
                <a:ext uri="{FF2B5EF4-FFF2-40B4-BE49-F238E27FC236}">
                  <a16:creationId xmlns:a16="http://schemas.microsoft.com/office/drawing/2014/main" id="{BF11E6AA-CCF9-8EF2-3D7F-2080E1A09ED6}"/>
                </a:ext>
              </a:extLst>
            </p:cNvPr>
            <p:cNvPicPr>
              <a:picLocks noChangeAspect="1"/>
            </p:cNvPicPr>
            <p:nvPr/>
          </p:nvPicPr>
          <p:blipFill>
            <a:blip r:embed="rId1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144513" y="3814349"/>
              <a:ext cx="234715" cy="23471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7825248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Obrázek 6">
            <a:extLst>
              <a:ext uri="{FF2B5EF4-FFF2-40B4-BE49-F238E27FC236}">
                <a16:creationId xmlns:a16="http://schemas.microsoft.com/office/drawing/2014/main" id="{E7C70283-4E7E-ECC1-8FFC-B5D95E0678D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9306"/>
            <a:ext cx="9180627" cy="6054306"/>
          </a:xfrm>
          <a:prstGeom prst="rect">
            <a:avLst/>
          </a:prstGeom>
        </p:spPr>
      </p:pic>
      <p:sp>
        <p:nvSpPr>
          <p:cNvPr id="49" name="Obdélník 48">
            <a:extLst>
              <a:ext uri="{FF2B5EF4-FFF2-40B4-BE49-F238E27FC236}">
                <a16:creationId xmlns:a16="http://schemas.microsoft.com/office/drawing/2014/main" id="{F522A692-86A3-18D8-C587-A6A436B0F4F9}"/>
              </a:ext>
            </a:extLst>
          </p:cNvPr>
          <p:cNvSpPr/>
          <p:nvPr/>
        </p:nvSpPr>
        <p:spPr>
          <a:xfrm>
            <a:off x="25307" y="-283030"/>
            <a:ext cx="9143999" cy="6148787"/>
          </a:xfrm>
          <a:prstGeom prst="rect">
            <a:avLst/>
          </a:prstGeom>
          <a:solidFill>
            <a:schemeClr val="bg1">
              <a:lumMod val="95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/>
          </a:p>
        </p:txBody>
      </p:sp>
      <p:cxnSp>
        <p:nvCxnSpPr>
          <p:cNvPr id="4" name="Přímá spojnice 3"/>
          <p:cNvCxnSpPr/>
          <p:nvPr/>
        </p:nvCxnSpPr>
        <p:spPr>
          <a:xfrm>
            <a:off x="-2" y="5954166"/>
            <a:ext cx="9144002" cy="0"/>
          </a:xfrm>
          <a:prstGeom prst="line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Obdélník 8"/>
          <p:cNvSpPr/>
          <p:nvPr/>
        </p:nvSpPr>
        <p:spPr>
          <a:xfrm>
            <a:off x="2794958" y="5944198"/>
            <a:ext cx="6349042" cy="915741"/>
          </a:xfrm>
          <a:prstGeom prst="rect">
            <a:avLst/>
          </a:prstGeom>
          <a:gradFill flip="none" rotWithShape="1">
            <a:gsLst>
              <a:gs pos="0">
                <a:schemeClr val="tx1">
                  <a:lumMod val="95000"/>
                  <a:lumOff val="5000"/>
                </a:schemeClr>
              </a:gs>
              <a:gs pos="100000">
                <a:schemeClr val="tx1">
                  <a:lumMod val="85000"/>
                  <a:lumOff val="15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0" name="Obdélník 9"/>
          <p:cNvSpPr/>
          <p:nvPr/>
        </p:nvSpPr>
        <p:spPr>
          <a:xfrm>
            <a:off x="-2" y="5944197"/>
            <a:ext cx="2794960" cy="915741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cxnSp>
        <p:nvCxnSpPr>
          <p:cNvPr id="3" name="Přímá spojnice 2"/>
          <p:cNvCxnSpPr/>
          <p:nvPr/>
        </p:nvCxnSpPr>
        <p:spPr>
          <a:xfrm>
            <a:off x="2794958" y="5944198"/>
            <a:ext cx="0" cy="915742"/>
          </a:xfrm>
          <a:prstGeom prst="line">
            <a:avLst/>
          </a:prstGeom>
          <a:ln w="57150">
            <a:solidFill>
              <a:srgbClr val="DC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Picture 4" descr="C:\Users\Ladislav Klika\AppData\Local\Microsoft\Windows\Temporary Internet Files\Content.Outlook\5GBJ3LF5\Logo Mind Bridge popis.tif"/>
          <p:cNvPicPr>
            <a:picLocks noChangeAspect="1" noChangeArrowheads="1"/>
          </p:cNvPicPr>
          <p:nvPr/>
        </p:nvPicPr>
        <p:blipFill>
          <a:blip r:embed="rId3" cstate="print"/>
          <a:srcRect l="841" r="9946"/>
          <a:stretch>
            <a:fillRect/>
          </a:stretch>
        </p:blipFill>
        <p:spPr bwMode="auto">
          <a:xfrm>
            <a:off x="8342191" y="6099453"/>
            <a:ext cx="681038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6" name="TextovéPole 65"/>
          <p:cNvSpPr txBox="1"/>
          <p:nvPr/>
        </p:nvSpPr>
        <p:spPr>
          <a:xfrm>
            <a:off x="-36629" y="6575911"/>
            <a:ext cx="316112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fld id="{9EED3D73-354E-4515-B7AC-77E35537A977}" type="slidenum">
              <a:rPr lang="cs-CZ" sz="1000" smtClean="0">
                <a:solidFill>
                  <a:schemeClr val="bg1">
                    <a:lumMod val="75000"/>
                  </a:schemeClr>
                </a:solidFill>
              </a:rPr>
              <a:pPr/>
              <a:t>14</a:t>
            </a:fld>
            <a:endParaRPr lang="cs-CZ" sz="10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22" name="Nadpis 2"/>
          <p:cNvSpPr txBox="1">
            <a:spLocks/>
          </p:cNvSpPr>
          <p:nvPr/>
        </p:nvSpPr>
        <p:spPr>
          <a:xfrm>
            <a:off x="2794958" y="5954167"/>
            <a:ext cx="5469149" cy="9057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75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cs-CZ" altLang="cs-CZ" b="1" dirty="0" err="1">
                <a:solidFill>
                  <a:schemeClr val="bg1"/>
                </a:solidFill>
              </a:rPr>
              <a:t>Summary</a:t>
            </a:r>
            <a:r>
              <a:rPr lang="cs-CZ" altLang="cs-CZ" b="1" dirty="0">
                <a:solidFill>
                  <a:schemeClr val="bg1"/>
                </a:solidFill>
              </a:rPr>
              <a:t> Zlín vs. </a:t>
            </a:r>
            <a:r>
              <a:rPr lang="cs-CZ" altLang="cs-CZ" b="1">
                <a:solidFill>
                  <a:schemeClr val="bg1"/>
                </a:solidFill>
              </a:rPr>
              <a:t>Luhačovice</a:t>
            </a:r>
            <a:endParaRPr lang="en-US" altLang="cs-CZ" b="1" dirty="0">
              <a:solidFill>
                <a:schemeClr val="bg1"/>
              </a:solidFill>
            </a:endParaRPr>
          </a:p>
        </p:txBody>
      </p:sp>
      <p:sp>
        <p:nvSpPr>
          <p:cNvPr id="5" name="AutoShape 9" descr="Výsledek obrázku pro baťa"/>
          <p:cNvSpPr>
            <a:spLocks noChangeAspect="1" noChangeArrowheads="1"/>
          </p:cNvSpPr>
          <p:nvPr/>
        </p:nvSpPr>
        <p:spPr bwMode="auto">
          <a:xfrm>
            <a:off x="0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cs-CZ"/>
          </a:p>
        </p:txBody>
      </p:sp>
      <p:pic>
        <p:nvPicPr>
          <p:cNvPr id="59" name="Obrázek 58">
            <a:extLst>
              <a:ext uri="{FF2B5EF4-FFF2-40B4-BE49-F238E27FC236}">
                <a16:creationId xmlns:a16="http://schemas.microsoft.com/office/drawing/2014/main" id="{4E6C1735-7158-4FD5-1835-6A438DF59235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000" t="9679" r="30000" b="32786"/>
          <a:stretch/>
        </p:blipFill>
        <p:spPr>
          <a:xfrm>
            <a:off x="3767039" y="1865496"/>
            <a:ext cx="509260" cy="732519"/>
          </a:xfrm>
          <a:prstGeom prst="rect">
            <a:avLst/>
          </a:prstGeom>
        </p:spPr>
      </p:pic>
      <p:pic>
        <p:nvPicPr>
          <p:cNvPr id="65" name="Obrázek 64">
            <a:extLst>
              <a:ext uri="{FF2B5EF4-FFF2-40B4-BE49-F238E27FC236}">
                <a16:creationId xmlns:a16="http://schemas.microsoft.com/office/drawing/2014/main" id="{7B1F171E-7377-30AB-68EE-13E9887F9ABD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70208" y="3085860"/>
            <a:ext cx="281594" cy="502846"/>
          </a:xfrm>
          <a:prstGeom prst="rect">
            <a:avLst/>
          </a:prstGeom>
        </p:spPr>
      </p:pic>
      <p:pic>
        <p:nvPicPr>
          <p:cNvPr id="91" name="Obrázek 90">
            <a:extLst>
              <a:ext uri="{FF2B5EF4-FFF2-40B4-BE49-F238E27FC236}">
                <a16:creationId xmlns:a16="http://schemas.microsoft.com/office/drawing/2014/main" id="{60A1E3AF-3DFE-9BEC-CC36-21978E920939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803" t="7028" r="11396" b="6013"/>
          <a:stretch/>
        </p:blipFill>
        <p:spPr>
          <a:xfrm>
            <a:off x="5315506" y="3810961"/>
            <a:ext cx="417317" cy="472518"/>
          </a:xfrm>
          <a:prstGeom prst="rect">
            <a:avLst/>
          </a:prstGeom>
        </p:spPr>
      </p:pic>
      <p:sp>
        <p:nvSpPr>
          <p:cNvPr id="2" name="TextovéPole 1">
            <a:extLst>
              <a:ext uri="{FF2B5EF4-FFF2-40B4-BE49-F238E27FC236}">
                <a16:creationId xmlns:a16="http://schemas.microsoft.com/office/drawing/2014/main" id="{E1673BB6-453C-B93F-D567-A7FB71A12220}"/>
              </a:ext>
            </a:extLst>
          </p:cNvPr>
          <p:cNvSpPr txBox="1"/>
          <p:nvPr/>
        </p:nvSpPr>
        <p:spPr bwMode="auto">
          <a:xfrm>
            <a:off x="-1" y="6167197"/>
            <a:ext cx="2794959" cy="430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eaLnBrk="0" hangingPunct="0">
              <a:defRPr/>
            </a:pPr>
            <a:r>
              <a:rPr lang="cs-CZ" sz="1100" dirty="0">
                <a:solidFill>
                  <a:schemeClr val="bg1">
                    <a:lumMod val="65000"/>
                  </a:schemeClr>
                </a:solidFill>
              </a:rPr>
              <a:t>%, n = 1 605, návštěvnici  Zlínského kraje, </a:t>
            </a:r>
            <a:br>
              <a:rPr lang="cs-CZ" sz="1100" dirty="0">
                <a:solidFill>
                  <a:schemeClr val="bg1">
                    <a:lumMod val="65000"/>
                  </a:schemeClr>
                </a:solidFill>
              </a:rPr>
            </a:br>
            <a:r>
              <a:rPr lang="cs-CZ" sz="1100" dirty="0">
                <a:solidFill>
                  <a:schemeClr val="bg1">
                    <a:lumMod val="65000"/>
                  </a:schemeClr>
                </a:solidFill>
              </a:rPr>
              <a:t>VII-X/2022</a:t>
            </a:r>
          </a:p>
        </p:txBody>
      </p:sp>
      <p:pic>
        <p:nvPicPr>
          <p:cNvPr id="20" name="Obrázek 19">
            <a:extLst>
              <a:ext uri="{FF2B5EF4-FFF2-40B4-BE49-F238E27FC236}">
                <a16:creationId xmlns:a16="http://schemas.microsoft.com/office/drawing/2014/main" id="{3F7EBD31-8710-093C-D474-3991636DE07A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41171" y="3259021"/>
            <a:ext cx="488361" cy="488361"/>
          </a:xfrm>
          <a:prstGeom prst="rect">
            <a:avLst/>
          </a:prstGeom>
        </p:spPr>
      </p:pic>
      <p:grpSp>
        <p:nvGrpSpPr>
          <p:cNvPr id="25" name="Skupina 24">
            <a:extLst>
              <a:ext uri="{FF2B5EF4-FFF2-40B4-BE49-F238E27FC236}">
                <a16:creationId xmlns:a16="http://schemas.microsoft.com/office/drawing/2014/main" id="{C233E3AE-5F96-EF5A-404A-9CE905D3E24E}"/>
              </a:ext>
            </a:extLst>
          </p:cNvPr>
          <p:cNvGrpSpPr/>
          <p:nvPr/>
        </p:nvGrpSpPr>
        <p:grpSpPr>
          <a:xfrm>
            <a:off x="5641904" y="2707018"/>
            <a:ext cx="1020566" cy="781798"/>
            <a:chOff x="5447446" y="4793659"/>
            <a:chExt cx="1020566" cy="781798"/>
          </a:xfrm>
        </p:grpSpPr>
        <p:pic>
          <p:nvPicPr>
            <p:cNvPr id="23" name="Obrázek 22">
              <a:extLst>
                <a:ext uri="{FF2B5EF4-FFF2-40B4-BE49-F238E27FC236}">
                  <a16:creationId xmlns:a16="http://schemas.microsoft.com/office/drawing/2014/main" id="{3940FA3F-C882-3D76-C3A6-C03B6248E0FA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447446" y="5039660"/>
              <a:ext cx="1020566" cy="535797"/>
            </a:xfrm>
            <a:prstGeom prst="rect">
              <a:avLst/>
            </a:prstGeom>
          </p:spPr>
        </p:pic>
        <p:sp>
          <p:nvSpPr>
            <p:cNvPr id="24" name="TextovéPole 23">
              <a:extLst>
                <a:ext uri="{FF2B5EF4-FFF2-40B4-BE49-F238E27FC236}">
                  <a16:creationId xmlns:a16="http://schemas.microsoft.com/office/drawing/2014/main" id="{122BBF47-827A-35C8-AA3A-B6FB10EFFB31}"/>
                </a:ext>
              </a:extLst>
            </p:cNvPr>
            <p:cNvSpPr txBox="1"/>
            <p:nvPr/>
          </p:nvSpPr>
          <p:spPr>
            <a:xfrm>
              <a:off x="5657959" y="4793659"/>
              <a:ext cx="61830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cs-CZ" dirty="0"/>
                <a:t>*/**</a:t>
              </a:r>
            </a:p>
          </p:txBody>
        </p:sp>
      </p:grpSp>
      <p:sp>
        <p:nvSpPr>
          <p:cNvPr id="12" name="TextovéPole 11">
            <a:extLst>
              <a:ext uri="{FF2B5EF4-FFF2-40B4-BE49-F238E27FC236}">
                <a16:creationId xmlns:a16="http://schemas.microsoft.com/office/drawing/2014/main" id="{CFC3DA5B-F381-A67F-D931-C807A91EA6D1}"/>
              </a:ext>
            </a:extLst>
          </p:cNvPr>
          <p:cNvSpPr txBox="1"/>
          <p:nvPr/>
        </p:nvSpPr>
        <p:spPr>
          <a:xfrm>
            <a:off x="4561931" y="4250281"/>
            <a:ext cx="210053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1800" b="1" dirty="0"/>
              <a:t>méně než 1x za rok </a:t>
            </a:r>
            <a:endParaRPr lang="cs-CZ" dirty="0"/>
          </a:p>
        </p:txBody>
      </p:sp>
      <p:sp>
        <p:nvSpPr>
          <p:cNvPr id="14" name="TextovéPole 13">
            <a:extLst>
              <a:ext uri="{FF2B5EF4-FFF2-40B4-BE49-F238E27FC236}">
                <a16:creationId xmlns:a16="http://schemas.microsoft.com/office/drawing/2014/main" id="{4E9E75EC-30A4-A979-76FB-91EFD14C9400}"/>
              </a:ext>
            </a:extLst>
          </p:cNvPr>
          <p:cNvSpPr txBox="1"/>
          <p:nvPr/>
        </p:nvSpPr>
        <p:spPr>
          <a:xfrm>
            <a:off x="2397291" y="2874712"/>
            <a:ext cx="210053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1800" b="1" dirty="0"/>
              <a:t>několikrát za rok </a:t>
            </a:r>
            <a:endParaRPr lang="cs-CZ" dirty="0"/>
          </a:p>
        </p:txBody>
      </p:sp>
      <p:pic>
        <p:nvPicPr>
          <p:cNvPr id="19" name="Obrázek 18">
            <a:extLst>
              <a:ext uri="{FF2B5EF4-FFF2-40B4-BE49-F238E27FC236}">
                <a16:creationId xmlns:a16="http://schemas.microsoft.com/office/drawing/2014/main" id="{DDA6F82C-B578-F53E-D495-941E56FD3610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55745" y="1701078"/>
            <a:ext cx="753180" cy="753180"/>
          </a:xfrm>
          <a:prstGeom prst="rect">
            <a:avLst/>
          </a:prstGeom>
        </p:spPr>
      </p:pic>
      <p:sp>
        <p:nvSpPr>
          <p:cNvPr id="21" name="TextovéPole 20">
            <a:extLst>
              <a:ext uri="{FF2B5EF4-FFF2-40B4-BE49-F238E27FC236}">
                <a16:creationId xmlns:a16="http://schemas.microsoft.com/office/drawing/2014/main" id="{702EA0AE-9673-8806-77A4-82C383A4F641}"/>
              </a:ext>
            </a:extLst>
          </p:cNvPr>
          <p:cNvSpPr txBox="1"/>
          <p:nvPr/>
        </p:nvSpPr>
        <p:spPr>
          <a:xfrm>
            <a:off x="6329496" y="3536953"/>
            <a:ext cx="86530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cs-CZ" sz="1800" b="1" dirty="0"/>
              <a:t>poprvé </a:t>
            </a:r>
            <a:endParaRPr lang="cs-CZ" dirty="0"/>
          </a:p>
        </p:txBody>
      </p:sp>
      <p:grpSp>
        <p:nvGrpSpPr>
          <p:cNvPr id="50" name="Skupina 49">
            <a:extLst>
              <a:ext uri="{FF2B5EF4-FFF2-40B4-BE49-F238E27FC236}">
                <a16:creationId xmlns:a16="http://schemas.microsoft.com/office/drawing/2014/main" id="{4DBEEF15-BEB9-ADA8-D8AB-C1D2513EC875}"/>
              </a:ext>
            </a:extLst>
          </p:cNvPr>
          <p:cNvGrpSpPr/>
          <p:nvPr/>
        </p:nvGrpSpPr>
        <p:grpSpPr>
          <a:xfrm>
            <a:off x="5597294" y="3429000"/>
            <a:ext cx="697178" cy="486024"/>
            <a:chOff x="6886063" y="3595290"/>
            <a:chExt cx="697178" cy="486024"/>
          </a:xfrm>
        </p:grpSpPr>
        <p:pic>
          <p:nvPicPr>
            <p:cNvPr id="33" name="Obrázek 32">
              <a:extLst>
                <a:ext uri="{FF2B5EF4-FFF2-40B4-BE49-F238E27FC236}">
                  <a16:creationId xmlns:a16="http://schemas.microsoft.com/office/drawing/2014/main" id="{9772DDF7-AA1A-AE32-A128-6849E318555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0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10625"/>
            <a:stretch/>
          </p:blipFill>
          <p:spPr>
            <a:xfrm>
              <a:off x="6886063" y="3595290"/>
              <a:ext cx="697178" cy="486024"/>
            </a:xfrm>
            <a:prstGeom prst="rect">
              <a:avLst/>
            </a:prstGeom>
          </p:spPr>
        </p:pic>
        <p:pic>
          <p:nvPicPr>
            <p:cNvPr id="45" name="Obrázek 44">
              <a:extLst>
                <a:ext uri="{FF2B5EF4-FFF2-40B4-BE49-F238E27FC236}">
                  <a16:creationId xmlns:a16="http://schemas.microsoft.com/office/drawing/2014/main" id="{BF11E6AA-CCF9-8EF2-3D7F-2080E1A09ED6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144513" y="3814349"/>
              <a:ext cx="234715" cy="234715"/>
            </a:xfrm>
            <a:prstGeom prst="rect">
              <a:avLst/>
            </a:prstGeom>
          </p:spPr>
        </p:pic>
      </p:grpSp>
      <p:sp>
        <p:nvSpPr>
          <p:cNvPr id="6" name="Hvězda: pěticípá 5">
            <a:extLst>
              <a:ext uri="{FF2B5EF4-FFF2-40B4-BE49-F238E27FC236}">
                <a16:creationId xmlns:a16="http://schemas.microsoft.com/office/drawing/2014/main" id="{6C4C56A4-BCE9-32D5-ED7F-AC066AFFA397}"/>
              </a:ext>
            </a:extLst>
          </p:cNvPr>
          <p:cNvSpPr/>
          <p:nvPr/>
        </p:nvSpPr>
        <p:spPr>
          <a:xfrm>
            <a:off x="4061947" y="2594528"/>
            <a:ext cx="258259" cy="254568"/>
          </a:xfrm>
          <a:prstGeom prst="star5">
            <a:avLst/>
          </a:prstGeom>
          <a:solidFill>
            <a:srgbClr val="FFFF00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6" name="Ovál 15">
            <a:extLst>
              <a:ext uri="{FF2B5EF4-FFF2-40B4-BE49-F238E27FC236}">
                <a16:creationId xmlns:a16="http://schemas.microsoft.com/office/drawing/2014/main" id="{66332009-84D0-09D8-CCCF-C18093B59E7D}"/>
              </a:ext>
            </a:extLst>
          </p:cNvPr>
          <p:cNvSpPr/>
          <p:nvPr/>
        </p:nvSpPr>
        <p:spPr>
          <a:xfrm>
            <a:off x="4802708" y="3541783"/>
            <a:ext cx="158975" cy="119489"/>
          </a:xfrm>
          <a:prstGeom prst="ellipse">
            <a:avLst/>
          </a:prstGeom>
          <a:solidFill>
            <a:srgbClr val="FFFF00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pic>
        <p:nvPicPr>
          <p:cNvPr id="27" name="Obrázek 26">
            <a:extLst>
              <a:ext uri="{FF2B5EF4-FFF2-40B4-BE49-F238E27FC236}">
                <a16:creationId xmlns:a16="http://schemas.microsoft.com/office/drawing/2014/main" id="{4E341DEE-16E7-094E-25A6-F6DDFEA1676B}"/>
              </a:ext>
            </a:extLst>
          </p:cNvPr>
          <p:cNvPicPr>
            <a:picLocks noChangeAspect="1"/>
          </p:cNvPicPr>
          <p:nvPr/>
        </p:nvPicPr>
        <p:blipFill rotWithShape="1">
          <a:blip r:embed="rId1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3624"/>
          <a:stretch/>
        </p:blipFill>
        <p:spPr>
          <a:xfrm>
            <a:off x="5831267" y="3933199"/>
            <a:ext cx="472384" cy="440667"/>
          </a:xfrm>
          <a:prstGeom prst="rect">
            <a:avLst/>
          </a:prstGeom>
        </p:spPr>
      </p:pic>
      <p:pic>
        <p:nvPicPr>
          <p:cNvPr id="29" name="Obrázek 28">
            <a:extLst>
              <a:ext uri="{FF2B5EF4-FFF2-40B4-BE49-F238E27FC236}">
                <a16:creationId xmlns:a16="http://schemas.microsoft.com/office/drawing/2014/main" id="{009DAA98-EA63-9B8D-D17F-63D0E56BF647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38383" y="2324278"/>
            <a:ext cx="618308" cy="618308"/>
          </a:xfrm>
          <a:prstGeom prst="rect">
            <a:avLst/>
          </a:prstGeom>
        </p:spPr>
      </p:pic>
      <p:sp>
        <p:nvSpPr>
          <p:cNvPr id="34" name="TextovéPole 33">
            <a:extLst>
              <a:ext uri="{FF2B5EF4-FFF2-40B4-BE49-F238E27FC236}">
                <a16:creationId xmlns:a16="http://schemas.microsoft.com/office/drawing/2014/main" id="{EE737B6A-E7BA-E894-65CE-1FB0006E0252}"/>
              </a:ext>
            </a:extLst>
          </p:cNvPr>
          <p:cNvSpPr txBox="1"/>
          <p:nvPr/>
        </p:nvSpPr>
        <p:spPr>
          <a:xfrm>
            <a:off x="2780595" y="2047089"/>
            <a:ext cx="105974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cs-CZ" sz="1800" b="1" dirty="0"/>
              <a:t>30-44 let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431894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ázek 2">
            <a:extLst>
              <a:ext uri="{FF2B5EF4-FFF2-40B4-BE49-F238E27FC236}">
                <a16:creationId xmlns:a16="http://schemas.microsoft.com/office/drawing/2014/main" id="{C070F298-379B-47A0-9A00-F883FA9AB49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2525" r="12625"/>
          <a:stretch/>
        </p:blipFill>
        <p:spPr>
          <a:xfrm>
            <a:off x="0" y="-6860"/>
            <a:ext cx="9144000" cy="6871720"/>
          </a:xfrm>
          <a:prstGeom prst="rect">
            <a:avLst/>
          </a:prstGeom>
        </p:spPr>
      </p:pic>
      <p:pic>
        <p:nvPicPr>
          <p:cNvPr id="2" name="Obrázek 1">
            <a:extLst>
              <a:ext uri="{FF2B5EF4-FFF2-40B4-BE49-F238E27FC236}">
                <a16:creationId xmlns:a16="http://schemas.microsoft.com/office/drawing/2014/main" id="{7C82277C-1B52-6749-8AED-E543D9DEA92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33670" y="149454"/>
            <a:ext cx="840000" cy="6480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6C5A0FD0-9729-ADAB-2C74-6DE669F7B89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752"/>
          <a:stretch/>
        </p:blipFill>
        <p:spPr bwMode="auto">
          <a:xfrm>
            <a:off x="6497290" y="4824435"/>
            <a:ext cx="2390986" cy="12361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Obrázek 5">
            <a:extLst>
              <a:ext uri="{FF2B5EF4-FFF2-40B4-BE49-F238E27FC236}">
                <a16:creationId xmlns:a16="http://schemas.microsoft.com/office/drawing/2014/main" id="{64162C59-D0EF-101B-E5C4-7A2426D1B626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36180" y="6060546"/>
            <a:ext cx="1597490" cy="648000"/>
          </a:xfrm>
          <a:prstGeom prst="rect">
            <a:avLst/>
          </a:prstGeom>
        </p:spPr>
      </p:pic>
      <p:sp>
        <p:nvSpPr>
          <p:cNvPr id="7" name="TextovéPole 6">
            <a:extLst>
              <a:ext uri="{FF2B5EF4-FFF2-40B4-BE49-F238E27FC236}">
                <a16:creationId xmlns:a16="http://schemas.microsoft.com/office/drawing/2014/main" id="{030D58BF-1E7C-EF47-E68B-B05CDEAE0E2A}"/>
              </a:ext>
            </a:extLst>
          </p:cNvPr>
          <p:cNvSpPr txBox="1"/>
          <p:nvPr/>
        </p:nvSpPr>
        <p:spPr>
          <a:xfrm>
            <a:off x="322384" y="3124200"/>
            <a:ext cx="515645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4400" b="1" dirty="0">
                <a:solidFill>
                  <a:schemeClr val="bg1"/>
                </a:solidFill>
              </a:rPr>
              <a:t>Děkuji za pozornost!</a:t>
            </a:r>
          </a:p>
        </p:txBody>
      </p:sp>
    </p:spTree>
    <p:extLst>
      <p:ext uri="{BB962C8B-B14F-4D97-AF65-F5344CB8AC3E}">
        <p14:creationId xmlns:p14="http://schemas.microsoft.com/office/powerpoint/2010/main" val="24095254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Motiv sady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iv sady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Motiv sady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41688</TotalTime>
  <Words>1202</Words>
  <Application>Microsoft Office PowerPoint</Application>
  <PresentationFormat>Předvádění na obrazovce (4:3)</PresentationFormat>
  <Paragraphs>165</Paragraphs>
  <Slides>15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4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15</vt:i4>
      </vt:variant>
    </vt:vector>
  </HeadingPairs>
  <TitlesOfParts>
    <vt:vector size="20" baseType="lpstr">
      <vt:lpstr>Arial</vt:lpstr>
      <vt:lpstr>Arial Narrow</vt:lpstr>
      <vt:lpstr>Calibri</vt:lpstr>
      <vt:lpstr>Wingdings</vt:lpstr>
      <vt:lpstr>Motiv sady Office</vt:lpstr>
      <vt:lpstr>Prezentace aplikace PowerPoint</vt:lpstr>
      <vt:lpstr>Prezentace aplikace PowerPoint</vt:lpstr>
      <vt:lpstr>Parametry projektu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</vt:vector>
  </TitlesOfParts>
  <Manager>www.mindbridge.cz</Manager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Snímek 1</dc:title>
  <dc:creator>MindBridge</dc:creator>
  <cp:lastModifiedBy>Martin Peterka</cp:lastModifiedBy>
  <cp:revision>2154</cp:revision>
  <cp:lastPrinted>2023-02-28T08:17:17Z</cp:lastPrinted>
  <dcterms:created xsi:type="dcterms:W3CDTF">2011-03-29T11:35:17Z</dcterms:created>
  <dcterms:modified xsi:type="dcterms:W3CDTF">2023-03-02T08:26:31Z</dcterms:modified>
</cp:coreProperties>
</file>