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73" r:id="rId2"/>
    <p:sldId id="373" r:id="rId3"/>
    <p:sldId id="406" r:id="rId4"/>
    <p:sldId id="407" r:id="rId5"/>
    <p:sldId id="408" r:id="rId6"/>
    <p:sldId id="409" r:id="rId7"/>
    <p:sldId id="410" r:id="rId8"/>
    <p:sldId id="411" r:id="rId9"/>
    <p:sldId id="404" r:id="rId10"/>
    <p:sldId id="392" r:id="rId11"/>
    <p:sldId id="401" r:id="rId12"/>
    <p:sldId id="413" r:id="rId13"/>
    <p:sldId id="412" r:id="rId14"/>
    <p:sldId id="414" r:id="rId15"/>
    <p:sldId id="415" r:id="rId16"/>
    <p:sldId id="353" r:id="rId17"/>
  </p:sldIdLst>
  <p:sldSz cx="12192000" cy="6858000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25" userDrawn="1">
          <p15:clr>
            <a:srgbClr val="A4A3A4"/>
          </p15:clr>
        </p15:guide>
        <p15:guide id="4" pos="73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r Zahradník" initials="PZ" lastIdx="2" clrIdx="0">
    <p:extLst>
      <p:ext uri="{19B8F6BF-5375-455C-9EA6-DF929625EA0E}">
        <p15:presenceInfo xmlns:p15="http://schemas.microsoft.com/office/powerpoint/2012/main" userId="3957c4448d0c13b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EA"/>
    <a:srgbClr val="FF00FF"/>
    <a:srgbClr val="FFFFFF"/>
    <a:srgbClr val="DFF2FD"/>
    <a:srgbClr val="00CCFF"/>
    <a:srgbClr val="7030A0"/>
    <a:srgbClr val="EFE5F7"/>
    <a:srgbClr val="2F4E87"/>
    <a:srgbClr val="40A3D5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2" autoAdjust="0"/>
    <p:restoredTop sz="82813" autoAdjust="0"/>
  </p:normalViewPr>
  <p:slideViewPr>
    <p:cSldViewPr snapToGrid="0" snapToObjects="1">
      <p:cViewPr varScale="1">
        <p:scale>
          <a:sx n="137" d="100"/>
          <a:sy n="137" d="100"/>
        </p:scale>
        <p:origin x="1332" y="268"/>
      </p:cViewPr>
      <p:guideLst>
        <p:guide orient="horz" pos="2523"/>
        <p:guide pos="3840"/>
        <p:guide pos="325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7" d="100"/>
          <a:sy n="117" d="100"/>
        </p:scale>
        <p:origin x="420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6-03T10:28:33.073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45659" cy="49813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8134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6" y="9430091"/>
            <a:ext cx="2945659" cy="498134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6FA5A23-2D5C-3F47-A44D-3ED207557B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29507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45659" cy="49813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6" y="3"/>
            <a:ext cx="2945659" cy="49813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080D811-9145-1F40-A744-926912579F85}" type="datetimeFigureOut">
              <a:rPr lang="cs-CZ" smtClean="0"/>
              <a:t>01.03.2023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961"/>
            <a:ext cx="5438140" cy="3909239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8134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6" y="9430091"/>
            <a:ext cx="2945659" cy="498134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99D4978-D886-0847-BAE6-E5278C7698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8895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6922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559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1020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883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9048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2927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8363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7809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7212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6658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1467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6916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97291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11731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95545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D4978-D886-0847-BAE6-E5278C769857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8639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9046" cy="6858000"/>
          </a:xfrm>
          <a:prstGeom prst="rect">
            <a:avLst/>
          </a:prstGeom>
        </p:spPr>
      </p:pic>
      <p:sp>
        <p:nvSpPr>
          <p:cNvPr id="7" name="Rechteck 12"/>
          <p:cNvSpPr/>
          <p:nvPr userDrawn="1"/>
        </p:nvSpPr>
        <p:spPr>
          <a:xfrm>
            <a:off x="0" y="5598000"/>
            <a:ext cx="12189046" cy="1260000"/>
          </a:xfrm>
          <a:prstGeom prst="rect">
            <a:avLst/>
          </a:prstGeom>
          <a:solidFill>
            <a:srgbClr val="BCE4F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215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1692" y="1700813"/>
            <a:ext cx="11037049" cy="263306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954">
                <a:solidFill>
                  <a:schemeClr val="tx1"/>
                </a:solidFill>
              </a:defRPr>
            </a:lvl1pPr>
            <a:lvl2pPr marL="562737" indent="0">
              <a:buNone/>
              <a:defRPr sz="2462">
                <a:solidFill>
                  <a:schemeClr val="tx1">
                    <a:tint val="75000"/>
                  </a:schemeClr>
                </a:solidFill>
              </a:defRPr>
            </a:lvl2pPr>
            <a:lvl3pPr marL="1125472" indent="0">
              <a:buNone/>
              <a:defRPr sz="2215">
                <a:solidFill>
                  <a:schemeClr val="tx1">
                    <a:tint val="75000"/>
                  </a:schemeClr>
                </a:solidFill>
              </a:defRPr>
            </a:lvl3pPr>
            <a:lvl4pPr marL="1688207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4pPr>
            <a:lvl5pPr marL="2250944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5pPr>
            <a:lvl6pPr marL="2813679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6pPr>
            <a:lvl7pPr marL="3376415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7pPr>
            <a:lvl8pPr marL="3939151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8pPr>
            <a:lvl9pPr marL="4501886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z="2462" dirty="0">
                <a:latin typeface="Arial" charset="0"/>
                <a:ea typeface="Arial" charset="0"/>
                <a:cs typeface="Arial" charset="0"/>
              </a:rPr>
              <a:t>Text (velikost 14 až 20 bodů)</a:t>
            </a:r>
          </a:p>
        </p:txBody>
      </p:sp>
      <p:sp>
        <p:nvSpPr>
          <p:cNvPr id="10" name="Titelplatzhalter 1"/>
          <p:cNvSpPr>
            <a:spLocks noGrp="1"/>
          </p:cNvSpPr>
          <p:nvPr>
            <p:ph type="title"/>
          </p:nvPr>
        </p:nvSpPr>
        <p:spPr>
          <a:xfrm>
            <a:off x="531692" y="252000"/>
            <a:ext cx="11037046" cy="116077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692" y="5987193"/>
            <a:ext cx="1415802" cy="58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2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1692" y="1979999"/>
            <a:ext cx="11037049" cy="3456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954">
                <a:solidFill>
                  <a:schemeClr val="tx1"/>
                </a:solidFill>
              </a:defRPr>
            </a:lvl1pPr>
            <a:lvl2pPr marL="562737" indent="0">
              <a:buNone/>
              <a:defRPr sz="2462">
                <a:solidFill>
                  <a:schemeClr val="tx1">
                    <a:tint val="75000"/>
                  </a:schemeClr>
                </a:solidFill>
              </a:defRPr>
            </a:lvl2pPr>
            <a:lvl3pPr marL="1125472" indent="0">
              <a:buNone/>
              <a:defRPr sz="2215">
                <a:solidFill>
                  <a:schemeClr val="tx1">
                    <a:tint val="75000"/>
                  </a:schemeClr>
                </a:solidFill>
              </a:defRPr>
            </a:lvl3pPr>
            <a:lvl4pPr marL="1688207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4pPr>
            <a:lvl5pPr marL="2250944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5pPr>
            <a:lvl6pPr marL="2813679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6pPr>
            <a:lvl7pPr marL="3376415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7pPr>
            <a:lvl8pPr marL="3939151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8pPr>
            <a:lvl9pPr marL="4501886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z="2462" dirty="0">
                <a:latin typeface="Arial" charset="0"/>
                <a:ea typeface="Arial" charset="0"/>
                <a:cs typeface="Arial" charset="0"/>
              </a:rPr>
              <a:t>Text (velikost 14 až 20 bodů)</a:t>
            </a:r>
          </a:p>
        </p:txBody>
      </p:sp>
      <p:sp>
        <p:nvSpPr>
          <p:cNvPr id="10" name="Titelplatzhalter 1"/>
          <p:cNvSpPr>
            <a:spLocks noGrp="1"/>
          </p:cNvSpPr>
          <p:nvPr>
            <p:ph type="title"/>
          </p:nvPr>
        </p:nvSpPr>
        <p:spPr>
          <a:xfrm>
            <a:off x="531692" y="252000"/>
            <a:ext cx="11037046" cy="1728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12" name="Zástupný symbol pro číslo snímku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 err="1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‹#›</a:t>
            </a:fld>
            <a:endParaRPr lang="de-A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erade Verbindung 9"/>
          <p:cNvCxnSpPr/>
          <p:nvPr/>
        </p:nvCxnSpPr>
        <p:spPr>
          <a:xfrm>
            <a:off x="531690" y="6041500"/>
            <a:ext cx="11059074" cy="0"/>
          </a:xfrm>
          <a:prstGeom prst="line">
            <a:avLst/>
          </a:prstGeom>
          <a:ln w="12700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808677" y="6192000"/>
            <a:ext cx="760062" cy="27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23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noProof="0" dirty="0"/>
              <a:t>Strana </a:t>
            </a:r>
            <a:fld id="{26E76F1F-475F-482A-A2C6-CD2E081FF2E5}" type="slidenum">
              <a:rPr lang="cs-CZ" noProof="0" smtClean="0"/>
              <a:pPr/>
              <a:t>‹#›</a:t>
            </a:fld>
            <a:endParaRPr lang="cs-CZ" noProof="0" dirty="0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690" y="6194400"/>
            <a:ext cx="1030224" cy="42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</p:sldLayoutIdLst>
  <p:hf hdr="0"/>
  <p:txStyles>
    <p:titleStyle>
      <a:lvl1pPr algn="l" defTabSz="1125472" rtl="0" eaLnBrk="1" latinLnBrk="0" hangingPunct="1">
        <a:lnSpc>
          <a:spcPct val="90000"/>
        </a:lnSpc>
        <a:spcBef>
          <a:spcPct val="0"/>
        </a:spcBef>
        <a:buNone/>
        <a:defRPr sz="3939" b="1" kern="1200" baseline="0">
          <a:solidFill>
            <a:srgbClr val="00497B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1125472" rtl="0" eaLnBrk="1" latinLnBrk="0" hangingPunct="1">
        <a:lnSpc>
          <a:spcPct val="90000"/>
        </a:lnSpc>
        <a:spcBef>
          <a:spcPts val="1231"/>
        </a:spcBef>
        <a:buFont typeface="Arial" charset="0"/>
        <a:buNone/>
        <a:tabLst/>
        <a:defRPr sz="2954" kern="1200">
          <a:solidFill>
            <a:srgbClr val="00497B"/>
          </a:solidFill>
          <a:latin typeface="Arial" charset="0"/>
          <a:ea typeface="Arial" charset="0"/>
          <a:cs typeface="Arial" charset="0"/>
        </a:defRPr>
      </a:lvl1pPr>
      <a:lvl2pPr marL="0" marR="0" indent="0" algn="l" defTabSz="1125472" rtl="0" eaLnBrk="1" fontAlgn="auto" latinLnBrk="0" hangingPunct="1">
        <a:lnSpc>
          <a:spcPct val="90000"/>
        </a:lnSpc>
        <a:spcBef>
          <a:spcPts val="615"/>
        </a:spcBef>
        <a:spcAft>
          <a:spcPts val="0"/>
        </a:spcAft>
        <a:buClrTx/>
        <a:buSzTx/>
        <a:buFont typeface="Arial" charset="0"/>
        <a:buNone/>
        <a:tabLst/>
        <a:defRPr lang="cs-CZ" sz="1108" kern="1200" baseline="0" noProof="0" dirty="0" smtClean="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0" indent="0" algn="l" defTabSz="1125472" rtl="0" eaLnBrk="1" latinLnBrk="0" hangingPunct="1">
        <a:lnSpc>
          <a:spcPct val="90000"/>
        </a:lnSpc>
        <a:spcBef>
          <a:spcPts val="615"/>
        </a:spcBef>
        <a:buFont typeface="Arial" charset="0"/>
        <a:buNone/>
        <a:tabLst/>
        <a:defRPr sz="2215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0" indent="0" algn="l" defTabSz="1125472" rtl="0" eaLnBrk="1" latinLnBrk="0" hangingPunct="1">
        <a:lnSpc>
          <a:spcPct val="90000"/>
        </a:lnSpc>
        <a:spcBef>
          <a:spcPts val="615"/>
        </a:spcBef>
        <a:buFont typeface="Arial" charset="0"/>
        <a:buNone/>
        <a:tabLst/>
        <a:defRPr sz="1969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0" indent="0" algn="l" defTabSz="1125472" rtl="0" eaLnBrk="1" latinLnBrk="0" hangingPunct="1">
        <a:lnSpc>
          <a:spcPct val="90000"/>
        </a:lnSpc>
        <a:spcBef>
          <a:spcPts val="615"/>
        </a:spcBef>
        <a:buFont typeface="Arial" charset="0"/>
        <a:buNone/>
        <a:tabLst/>
        <a:defRPr sz="1108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3095047" indent="-281368" algn="l" defTabSz="1125472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657783" indent="-281368" algn="l" defTabSz="1125472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4220519" indent="-281368" algn="l" defTabSz="1125472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783254" indent="-281368" algn="l" defTabSz="1125472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2547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37" algn="l" defTabSz="112547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72" algn="l" defTabSz="112547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207" algn="l" defTabSz="112547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944" algn="l" defTabSz="112547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79" algn="l" defTabSz="112547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415" algn="l" defTabSz="112547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151" algn="l" defTabSz="112547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886" algn="l" defTabSz="112547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image" Target="../media/image6.emf"/><Relationship Id="rId4" Type="http://schemas.openxmlformats.org/officeDocument/2006/relationships/hyperlink" Target="https://twitter.com/Research_spork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4294967295"/>
          </p:nvPr>
        </p:nvSpPr>
        <p:spPr>
          <a:xfrm>
            <a:off x="6291242" y="5583318"/>
            <a:ext cx="5205864" cy="613256"/>
          </a:xfrm>
          <a:prstGeom prst="rect">
            <a:avLst/>
          </a:prstGeom>
        </p:spPr>
        <p:txBody>
          <a:bodyPr/>
          <a:lstStyle/>
          <a:p>
            <a:r>
              <a:rPr lang="cs-CZ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Zlín, </a:t>
            </a:r>
          </a:p>
          <a:p>
            <a:r>
              <a:rPr lang="cs-CZ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březen 2023</a:t>
            </a:r>
            <a:endParaRPr lang="de-AT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531694" y="537923"/>
            <a:ext cx="11037046" cy="221538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lnSpc>
                <a:spcPct val="100000"/>
              </a:lnSpc>
              <a:spcAft>
                <a:spcPts val="738"/>
              </a:spcAft>
            </a:pPr>
            <a:endParaRPr lang="cs-CZ" sz="3939" b="0" dirty="0"/>
          </a:p>
        </p:txBody>
      </p:sp>
      <p:sp>
        <p:nvSpPr>
          <p:cNvPr id="8" name="Untertitel 2"/>
          <p:cNvSpPr txBox="1">
            <a:spLocks/>
          </p:cNvSpPr>
          <p:nvPr/>
        </p:nvSpPr>
        <p:spPr>
          <a:xfrm>
            <a:off x="557729" y="-231759"/>
            <a:ext cx="11037046" cy="48885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tabLst/>
              <a:defRPr sz="240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marR="0" indent="0" algn="ctr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lang="cs-CZ" sz="900" kern="1200" baseline="0" noProof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None/>
              <a:tabLst/>
              <a:defRPr sz="18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None/>
              <a:tabLst/>
              <a:defRPr sz="16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None/>
              <a:tabLst/>
              <a:defRPr sz="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0"/>
              </a:spcBef>
            </a:pPr>
            <a:endParaRPr lang="cs-CZ" b="1" dirty="0"/>
          </a:p>
          <a:p>
            <a:pPr algn="ctr">
              <a:lnSpc>
                <a:spcPct val="140000"/>
              </a:lnSpc>
              <a:spcBef>
                <a:spcPts val="0"/>
              </a:spcBef>
            </a:pPr>
            <a:r>
              <a:rPr lang="cs-CZ" sz="2800" b="1" dirty="0">
                <a:solidFill>
                  <a:srgbClr val="FF0000"/>
                </a:solidFill>
              </a:rPr>
              <a:t>SOUČASNÁ SITUACE A PERSPEKTIVY CESTOVNÍHO RUCHU  V EVROPSKÉM KONTEXTU A VE ZLÍNSKÉM KRAJI</a:t>
            </a:r>
            <a:endParaRPr lang="cs-CZ" sz="2800" b="1" dirty="0"/>
          </a:p>
          <a:p>
            <a:pPr>
              <a:lnSpc>
                <a:spcPct val="140000"/>
              </a:lnSpc>
              <a:spcBef>
                <a:spcPts val="0"/>
              </a:spcBef>
            </a:pPr>
            <a:endParaRPr lang="cs-CZ" b="1" dirty="0"/>
          </a:p>
          <a:p>
            <a:pPr>
              <a:lnSpc>
                <a:spcPct val="140000"/>
              </a:lnSpc>
              <a:spcBef>
                <a:spcPts val="0"/>
              </a:spcBef>
            </a:pPr>
            <a:endParaRPr lang="cs-CZ" b="1" dirty="0"/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cs-CZ" b="1" dirty="0"/>
              <a:t>Petr Zahradník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cs-CZ" dirty="0"/>
              <a:t>Česká spořitelna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cs-CZ" dirty="0"/>
              <a:t>Národní ekonomická rada vlády (NERV)</a:t>
            </a:r>
          </a:p>
          <a:p>
            <a:pPr algn="ctr">
              <a:lnSpc>
                <a:spcPct val="140000"/>
              </a:lnSpc>
              <a:spcBef>
                <a:spcPts val="0"/>
              </a:spcBef>
            </a:pPr>
            <a:endParaRPr lang="cs-CZ" dirty="0">
              <a:solidFill>
                <a:srgbClr val="7030A0"/>
              </a:solidFill>
            </a:endParaRPr>
          </a:p>
          <a:p>
            <a:pPr algn="ctr">
              <a:lnSpc>
                <a:spcPct val="140000"/>
              </a:lnSpc>
              <a:spcBef>
                <a:spcPts val="0"/>
              </a:spcBef>
            </a:pPr>
            <a:endParaRPr lang="cs-CZ" dirty="0">
              <a:solidFill>
                <a:srgbClr val="7030A0"/>
              </a:solidFill>
            </a:endParaRPr>
          </a:p>
          <a:p>
            <a:pPr algn="ctr">
              <a:lnSpc>
                <a:spcPct val="140000"/>
              </a:lnSpc>
              <a:spcBef>
                <a:spcPts val="0"/>
              </a:spcBef>
            </a:pPr>
            <a:r>
              <a:rPr lang="cs-CZ" dirty="0">
                <a:solidFill>
                  <a:srgbClr val="7030A0"/>
                </a:solidFill>
              </a:rPr>
              <a:t>konference Cestovní ruch ve Zlínském kraji</a:t>
            </a:r>
          </a:p>
        </p:txBody>
      </p:sp>
    </p:spTree>
    <p:extLst>
      <p:ext uri="{BB962C8B-B14F-4D97-AF65-F5344CB8AC3E}">
        <p14:creationId xmlns:p14="http://schemas.microsoft.com/office/powerpoint/2010/main" val="4284344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2</a:t>
            </a:fld>
            <a:endParaRPr lang="de-AT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527813" y="818725"/>
            <a:ext cx="11088000" cy="0"/>
          </a:xfrm>
          <a:prstGeom prst="line">
            <a:avLst/>
          </a:prstGeom>
          <a:ln w="28575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 bwMode="auto">
          <a:xfrm>
            <a:off x="527813" y="922663"/>
            <a:ext cx="11088000" cy="661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Zásadní změna ekonomického vývoje v EU a České republice;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Prudký a negativní zásah do výkonnosti cestovního ruchu po roce 2019;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Ukazatele vývoje cestovního ruchu v EU, České republice a Zlínském kraji;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Trendy v politikách EU v oblasti cestovního ruchu;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Doporučení pro budoucí vývoj cestovního ruchu v České republice a Zlínském kraji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Nadpis 2"/>
          <p:cNvSpPr txBox="1">
            <a:spLocks/>
          </p:cNvSpPr>
          <p:nvPr/>
        </p:nvSpPr>
        <p:spPr>
          <a:xfrm>
            <a:off x="527812" y="17641"/>
            <a:ext cx="11359387" cy="971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baseline="0">
                <a:solidFill>
                  <a:srgbClr val="00497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cs-CZ" sz="2400" b="0" dirty="0"/>
              <a:t>STRUKTURA</a:t>
            </a:r>
          </a:p>
        </p:txBody>
      </p:sp>
    </p:spTree>
    <p:extLst>
      <p:ext uri="{BB962C8B-B14F-4D97-AF65-F5344CB8AC3E}">
        <p14:creationId xmlns:p14="http://schemas.microsoft.com/office/powerpoint/2010/main" val="1880439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3</a:t>
            </a:fld>
            <a:endParaRPr lang="de-AT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527813" y="818725"/>
            <a:ext cx="11088000" cy="0"/>
          </a:xfrm>
          <a:prstGeom prst="line">
            <a:avLst/>
          </a:prstGeom>
          <a:ln w="28575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 bwMode="auto">
          <a:xfrm>
            <a:off x="527813" y="922663"/>
            <a:ext cx="11088000" cy="6556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400" b="1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EU: zpomalení ekonomické aktivity</a:t>
            </a:r>
            <a:r>
              <a:rPr lang="cs-CZ" sz="1400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 a </a:t>
            </a:r>
            <a:r>
              <a:rPr lang="cs-CZ" sz="1400" b="1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zho</a:t>
            </a:r>
            <a:r>
              <a:rPr lang="cs-C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ršení ekonomické kondice EU </a:t>
            </a:r>
            <a:r>
              <a:rPr lang="cs-CZ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patrné již v před-kovidovém období; </a:t>
            </a:r>
            <a:r>
              <a:rPr lang="cs-C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pandemie</a:t>
            </a:r>
            <a:r>
              <a:rPr lang="cs-CZ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následovaná </a:t>
            </a:r>
            <a:r>
              <a:rPr lang="cs-C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ruskou invazí na Ukrajině</a:t>
            </a:r>
            <a:r>
              <a:rPr lang="cs-CZ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však přinesly </a:t>
            </a:r>
            <a:r>
              <a:rPr lang="cs-C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bezprecedentní test ekonomické odolnosti EU</a:t>
            </a:r>
            <a:r>
              <a:rPr lang="cs-CZ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která </a:t>
            </a:r>
            <a:r>
              <a:rPr lang="cs-C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cestovnímu ruchu nepřeje</a:t>
            </a:r>
            <a:r>
              <a:rPr lang="cs-CZ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(nejistota a panika, přerušení dopravních spojení, uzavření podnikatelských aktivit, geopolitický konflikt omezuje cestování z určitých zemí, dále zpřísněná bezpečnostní opatření, stávky, zejména v letecké, částečně železniční dopravě); po mnoha dekádách, </a:t>
            </a:r>
            <a:r>
              <a:rPr lang="cs-C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inflace</a:t>
            </a:r>
            <a:r>
              <a:rPr lang="cs-CZ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 stala nejhorším a nejvážnějším ekonomickým problémem EU a během roku 2022 přestala být po jistou dobu pod kontrolou; druhým vážným problémem se stalo prudké zhoršení </a:t>
            </a:r>
            <a:r>
              <a:rPr lang="cs-C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fiskální disciplíny</a:t>
            </a:r>
            <a:r>
              <a:rPr lang="cs-CZ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(zvyšující se veřejné zadlužování, další tlak na veřejné finance vyplyne z potřeby zajistit dodatečné sociální, bezpečnostní výdaje a investice do energetické infrastruktury; </a:t>
            </a:r>
            <a:r>
              <a:rPr lang="cs-C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růst HDP výrazně zpomalil </a:t>
            </a:r>
            <a:r>
              <a:rPr lang="cs-CZ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jeho </a:t>
            </a:r>
            <a:r>
              <a:rPr lang="cs-C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struktura se mění</a:t>
            </a:r>
            <a:r>
              <a:rPr lang="cs-CZ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cs-C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vnější bilance se zhoršuje</a:t>
            </a:r>
            <a:r>
              <a:rPr lang="cs-CZ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byť si EU jako celek stále udržuje přebytkovou pozici vůči zbytku světa; globální ekonomika je ovlivněna vysokou nejistotou v kombinaci s probíhajícími změnami globálních hodnotových řetězců; nejméně problematickým ukazatelem se nyní zdá </a:t>
            </a:r>
            <a:r>
              <a:rPr lang="cs-C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míra nezaměstnanosti</a:t>
            </a:r>
            <a:r>
              <a:rPr lang="cs-CZ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nicméně relativně příznivá situace na trhu práce též čelí značným rizikům plynoucím z následků energetické krize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Nadpis 2"/>
          <p:cNvSpPr txBox="1">
            <a:spLocks/>
          </p:cNvSpPr>
          <p:nvPr/>
        </p:nvSpPr>
        <p:spPr>
          <a:xfrm>
            <a:off x="527812" y="17641"/>
            <a:ext cx="11359387" cy="971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baseline="0">
                <a:solidFill>
                  <a:srgbClr val="00497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cs-CZ" sz="2400" b="0" dirty="0"/>
              <a:t>ZÁSADNÍ ZMĚNA EKONOMICKÉHO VÝVOJE V EU A ČESKÉ REPUBLICE</a:t>
            </a:r>
          </a:p>
        </p:txBody>
      </p:sp>
      <p:graphicFrame>
        <p:nvGraphicFramePr>
          <p:cNvPr id="2" name="Tabulka 2">
            <a:extLst>
              <a:ext uri="{FF2B5EF4-FFF2-40B4-BE49-F238E27FC236}">
                <a16:creationId xmlns:a16="http://schemas.microsoft.com/office/drawing/2014/main" id="{7CE261B1-016F-1DF2-0AFF-DC8043EC5A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594615"/>
              </p:ext>
            </p:extLst>
          </p:nvPr>
        </p:nvGraphicFramePr>
        <p:xfrm>
          <a:off x="807643" y="3277887"/>
          <a:ext cx="10666451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977">
                  <a:extLst>
                    <a:ext uri="{9D8B030D-6E8A-4147-A177-3AD203B41FA5}">
                      <a16:colId xmlns:a16="http://schemas.microsoft.com/office/drawing/2014/main" val="173953354"/>
                    </a:ext>
                  </a:extLst>
                </a:gridCol>
                <a:gridCol w="1674079">
                  <a:extLst>
                    <a:ext uri="{9D8B030D-6E8A-4147-A177-3AD203B41FA5}">
                      <a16:colId xmlns:a16="http://schemas.microsoft.com/office/drawing/2014/main" val="2889119547"/>
                    </a:ext>
                  </a:extLst>
                </a:gridCol>
                <a:gridCol w="1674079">
                  <a:extLst>
                    <a:ext uri="{9D8B030D-6E8A-4147-A177-3AD203B41FA5}">
                      <a16:colId xmlns:a16="http://schemas.microsoft.com/office/drawing/2014/main" val="2175466450"/>
                    </a:ext>
                  </a:extLst>
                </a:gridCol>
                <a:gridCol w="1674079">
                  <a:extLst>
                    <a:ext uri="{9D8B030D-6E8A-4147-A177-3AD203B41FA5}">
                      <a16:colId xmlns:a16="http://schemas.microsoft.com/office/drawing/2014/main" val="3171606007"/>
                    </a:ext>
                  </a:extLst>
                </a:gridCol>
                <a:gridCol w="1674079">
                  <a:extLst>
                    <a:ext uri="{9D8B030D-6E8A-4147-A177-3AD203B41FA5}">
                      <a16:colId xmlns:a16="http://schemas.microsoft.com/office/drawing/2014/main" val="766794273"/>
                    </a:ext>
                  </a:extLst>
                </a:gridCol>
                <a:gridCol w="1674079">
                  <a:extLst>
                    <a:ext uri="{9D8B030D-6E8A-4147-A177-3AD203B41FA5}">
                      <a16:colId xmlns:a16="http://schemas.microsoft.com/office/drawing/2014/main" val="1400218384"/>
                    </a:ext>
                  </a:extLst>
                </a:gridCol>
                <a:gridCol w="1674079">
                  <a:extLst>
                    <a:ext uri="{9D8B030D-6E8A-4147-A177-3AD203B41FA5}">
                      <a16:colId xmlns:a16="http://schemas.microsoft.com/office/drawing/2014/main" val="4139144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r</a:t>
                      </a:r>
                      <a:r>
                        <a:rPr lang="en-GB" sz="1400" dirty="0"/>
                        <a:t>e</a:t>
                      </a:r>
                      <a:r>
                        <a:rPr lang="cs-CZ" sz="1400" dirty="0" err="1"/>
                        <a:t>álný</a:t>
                      </a:r>
                      <a:r>
                        <a:rPr lang="cs-CZ" sz="1400" dirty="0"/>
                        <a:t> růst HDP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investice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/>
                        <a:t>infla</a:t>
                      </a:r>
                      <a:r>
                        <a:rPr lang="cs-CZ" sz="1400" dirty="0" err="1"/>
                        <a:t>ce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míra nezaměstnanosti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běžný účet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rozpočtová bilance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23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27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-5,4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7,2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-6,7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99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-4,6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308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6,2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03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01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-3,2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146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6643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4</a:t>
            </a:fld>
            <a:endParaRPr lang="de-AT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527813" y="818725"/>
            <a:ext cx="11088000" cy="0"/>
          </a:xfrm>
          <a:prstGeom prst="line">
            <a:avLst/>
          </a:prstGeom>
          <a:ln w="28575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 bwMode="auto">
          <a:xfrm>
            <a:off x="527813" y="922663"/>
            <a:ext cx="11088000" cy="6771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Česká republika: </a:t>
            </a:r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nejlépe bylo v roce </a:t>
            </a:r>
            <a:r>
              <a:rPr lang="cs-CZ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2019 (velmi příznivá symbióza klíčových makroekonomických veličin, doprovázená velmi malými strukturálními poruchami); od té doby ekonomika České republiky vůči EU diverguje a pozitivní zvrat lze čekat nejdříve v roce 2024. Česká ekonomika má aktuálně jednu z nejvyšších měr inflace v EU, jeden z nejslabších hospodářských růstů, velmi negativně se vyvíjející veřejné finance a slábnoucí vnější konkurenceschopnost. Je otázkou, jak dlouho v těchto podmínkách je udržitelné mít nejnižší míru nezaměstnanosti v EU, navíc při aktuálně podstatně pomalejším tempu investic. Pandemie a dopady ruské agrese navíc odhalily slabou odolnost české ekonomiky vůči neočekávaným exogenním šokům a neoptimální hospodářsko-politickou reakci, zejména ohledně rychlého nastartování klíčových, rozdílových investic strategického charakteru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Nadpis 2"/>
          <p:cNvSpPr txBox="1">
            <a:spLocks/>
          </p:cNvSpPr>
          <p:nvPr/>
        </p:nvSpPr>
        <p:spPr>
          <a:xfrm>
            <a:off x="527812" y="17641"/>
            <a:ext cx="11359387" cy="971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baseline="0">
                <a:solidFill>
                  <a:srgbClr val="00497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cs-CZ" sz="2400" b="0" dirty="0"/>
              <a:t>ZÁSADNÍ ZMĚNA EKONOMICKÉHO VÝVOJE V EU A ČESKÉ REPUBLICE</a:t>
            </a:r>
          </a:p>
        </p:txBody>
      </p:sp>
      <p:graphicFrame>
        <p:nvGraphicFramePr>
          <p:cNvPr id="2" name="Tabulka 2">
            <a:extLst>
              <a:ext uri="{FF2B5EF4-FFF2-40B4-BE49-F238E27FC236}">
                <a16:creationId xmlns:a16="http://schemas.microsoft.com/office/drawing/2014/main" id="{7CE261B1-016F-1DF2-0AFF-DC8043EC5A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504755"/>
              </p:ext>
            </p:extLst>
          </p:nvPr>
        </p:nvGraphicFramePr>
        <p:xfrm>
          <a:off x="807643" y="3008673"/>
          <a:ext cx="10666456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110">
                  <a:extLst>
                    <a:ext uri="{9D8B030D-6E8A-4147-A177-3AD203B41FA5}">
                      <a16:colId xmlns:a16="http://schemas.microsoft.com/office/drawing/2014/main" val="2348349652"/>
                    </a:ext>
                  </a:extLst>
                </a:gridCol>
                <a:gridCol w="1667891">
                  <a:extLst>
                    <a:ext uri="{9D8B030D-6E8A-4147-A177-3AD203B41FA5}">
                      <a16:colId xmlns:a16="http://schemas.microsoft.com/office/drawing/2014/main" val="2889119547"/>
                    </a:ext>
                  </a:extLst>
                </a:gridCol>
                <a:gridCol w="1667891">
                  <a:extLst>
                    <a:ext uri="{9D8B030D-6E8A-4147-A177-3AD203B41FA5}">
                      <a16:colId xmlns:a16="http://schemas.microsoft.com/office/drawing/2014/main" val="2175466450"/>
                    </a:ext>
                  </a:extLst>
                </a:gridCol>
                <a:gridCol w="1667891">
                  <a:extLst>
                    <a:ext uri="{9D8B030D-6E8A-4147-A177-3AD203B41FA5}">
                      <a16:colId xmlns:a16="http://schemas.microsoft.com/office/drawing/2014/main" val="3171606007"/>
                    </a:ext>
                  </a:extLst>
                </a:gridCol>
                <a:gridCol w="1667891">
                  <a:extLst>
                    <a:ext uri="{9D8B030D-6E8A-4147-A177-3AD203B41FA5}">
                      <a16:colId xmlns:a16="http://schemas.microsoft.com/office/drawing/2014/main" val="766794273"/>
                    </a:ext>
                  </a:extLst>
                </a:gridCol>
                <a:gridCol w="1667891">
                  <a:extLst>
                    <a:ext uri="{9D8B030D-6E8A-4147-A177-3AD203B41FA5}">
                      <a16:colId xmlns:a16="http://schemas.microsoft.com/office/drawing/2014/main" val="1400218384"/>
                    </a:ext>
                  </a:extLst>
                </a:gridCol>
                <a:gridCol w="1667891">
                  <a:extLst>
                    <a:ext uri="{9D8B030D-6E8A-4147-A177-3AD203B41FA5}">
                      <a16:colId xmlns:a16="http://schemas.microsoft.com/office/drawing/2014/main" val="4139144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r</a:t>
                      </a:r>
                      <a:r>
                        <a:rPr lang="en-GB" sz="1400" dirty="0"/>
                        <a:t>e</a:t>
                      </a:r>
                      <a:r>
                        <a:rPr lang="cs-CZ" sz="1400" dirty="0" err="1"/>
                        <a:t>álný</a:t>
                      </a:r>
                      <a:r>
                        <a:rPr lang="cs-CZ" sz="1400" dirty="0"/>
                        <a:t> růst HDP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investice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/>
                        <a:t>infla</a:t>
                      </a:r>
                      <a:r>
                        <a:rPr lang="cs-CZ" sz="1400" dirty="0" err="1"/>
                        <a:t>ce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míra nezaměstnanosti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běžný účet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rozpočtová bilance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23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+0,3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27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+0,7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-5,8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99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-5,1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308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-4,3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03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9,3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-4,1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01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-3,0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146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5719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5</a:t>
            </a:fld>
            <a:endParaRPr lang="de-AT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527813" y="818725"/>
            <a:ext cx="11088000" cy="0"/>
          </a:xfrm>
          <a:prstGeom prst="line">
            <a:avLst/>
          </a:prstGeom>
          <a:ln w="28575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 bwMode="auto">
          <a:xfrm>
            <a:off x="527813" y="922663"/>
            <a:ext cx="11088000" cy="9818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Cestovní ruch = jedno z vůbec nejvíce zasažených odvětví po roce 2019</a:t>
            </a:r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:</a:t>
            </a:r>
            <a:r>
              <a:rPr lang="cs-CZ" sz="1600" b="1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 </a:t>
            </a:r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příčiny nejsou primárně ekonomické, ale vnější (exogenní); restriktivní opatření reagující na kovidovou pandemii a bezpečnostně-strategická reakce po vypuknutí války na Ukrajině zásadně ztížily podmínky pro cestovní ruch, plošně i selektivně omezily segmenty cestovního ruchu a zásadně omezily či zcela vyřadily určitá teritoria z mezinárodního cestovního ruchu (na přechodnou dobu Čínu a další asijské země, a Ukrajinu, na dlouhou dobu Rusko a Bělorusko);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Cestovní ruch z pohledu </a:t>
            </a:r>
            <a:r>
              <a:rPr lang="cs-CZ" sz="1600" b="1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spotřebitelů</a:t>
            </a:r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 jako relativně zbytné odvětví (zvláště v podmínkách zvýšených zdravotních a bezpečnostních rizik) je též ovlivněno následnou ekonomickou reakcí na tyto vnější příčiny: energetická krize podstatně zvýšila váhu spotřeby energie a následně též potravin ve spotřebitelském koši; rok 2022 byl prvním rokem za velmi dlouhou dobu, kdy výrazně poklesly reálné příjmy (přibližně o 10%);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Z pohledu </a:t>
            </a:r>
            <a:r>
              <a:rPr lang="cs-CZ" sz="1600" b="1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poskytovatelů</a:t>
            </a:r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 služeb a produktů v cestovním ruchu též symbióza samých špatných zpráv: vysoké ceny energií na vstupech, vysoké ceny ostatních vstupů, růst mezd a nedostatek pracovních sil – odvětví po roce 2020 vykázalo největší odliv pracovních sil, především do zásilkových, dovážkových služeb, logistických center a jiných segmentů maloobchodu), posilující kurs koruny od počátku roku 2020; výrazně utlumená poptávka ze strany tuzemských a především zahraničních návštěvníků, především pak těch s vysokou úrovní svých výdajů (Čína, ostatní asijské země, Rusko, USA)</a:t>
            </a:r>
            <a:endParaRPr lang="cs-CZ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Nadpis 2"/>
          <p:cNvSpPr txBox="1">
            <a:spLocks/>
          </p:cNvSpPr>
          <p:nvPr/>
        </p:nvSpPr>
        <p:spPr>
          <a:xfrm>
            <a:off x="527812" y="17641"/>
            <a:ext cx="11359387" cy="971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baseline="0">
                <a:solidFill>
                  <a:srgbClr val="00497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cs-CZ" sz="2400" b="0" dirty="0"/>
              <a:t>PRUDKÝ A NEGATIVNÍ ZÁSAH DO VÝKONNOSTI CESTOVNÍHO RUCHU PO ROCE 2019</a:t>
            </a:r>
          </a:p>
        </p:txBody>
      </p:sp>
    </p:spTree>
    <p:extLst>
      <p:ext uri="{BB962C8B-B14F-4D97-AF65-F5344CB8AC3E}">
        <p14:creationId xmlns:p14="http://schemas.microsoft.com/office/powerpoint/2010/main" val="3937333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6</a:t>
            </a:fld>
            <a:endParaRPr lang="de-AT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527813" y="818725"/>
            <a:ext cx="11088000" cy="0"/>
          </a:xfrm>
          <a:prstGeom prst="line">
            <a:avLst/>
          </a:prstGeom>
          <a:ln w="28575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 bwMode="auto">
          <a:xfrm>
            <a:off x="527813" y="922663"/>
            <a:ext cx="11088000" cy="504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Příjezdy rezidentů a nerezidentů do ubytovacích kapacit v EU</a:t>
            </a:r>
            <a:endParaRPr lang="cs-CZ" sz="1600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Nadpis 2"/>
          <p:cNvSpPr txBox="1">
            <a:spLocks/>
          </p:cNvSpPr>
          <p:nvPr/>
        </p:nvSpPr>
        <p:spPr>
          <a:xfrm>
            <a:off x="527812" y="17641"/>
            <a:ext cx="11359387" cy="971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baseline="0">
                <a:solidFill>
                  <a:srgbClr val="00497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cs-CZ" sz="2400" b="0" dirty="0"/>
              <a:t>UKAZATELE VÝVOJE CESTOVNÍHO RUCHU V EU A ČESKÉ REPUBLICE</a:t>
            </a:r>
          </a:p>
        </p:txBody>
      </p:sp>
      <p:graphicFrame>
        <p:nvGraphicFramePr>
          <p:cNvPr id="2" name="Tabulka 2">
            <a:extLst>
              <a:ext uri="{FF2B5EF4-FFF2-40B4-BE49-F238E27FC236}">
                <a16:creationId xmlns:a16="http://schemas.microsoft.com/office/drawing/2014/main" id="{54AFB060-2462-F6D1-BF4E-62F8DAAA1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710716"/>
              </p:ext>
            </p:extLst>
          </p:nvPr>
        </p:nvGraphicFramePr>
        <p:xfrm>
          <a:off x="612693" y="1703690"/>
          <a:ext cx="11003118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874">
                  <a:extLst>
                    <a:ext uri="{9D8B030D-6E8A-4147-A177-3AD203B41FA5}">
                      <a16:colId xmlns:a16="http://schemas.microsoft.com/office/drawing/2014/main" val="3220032636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899635640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3951061870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2459798550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2080150039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3271979725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4073631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1000" b="0" i="1" dirty="0"/>
                        <a:t>% změna za období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68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110,6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108,3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826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Česká republika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137,1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115,3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113,3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73,0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108,6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7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Německo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111,1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76,6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99,3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1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Francie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103,3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106,5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104,3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62,0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127,3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52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Španělsko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106,5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171,1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5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Itálie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107,4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59,0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132,1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826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Polsko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118,3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111,9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55,3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126,3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1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Slovensko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91,3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14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Rakousko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110,3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107,6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67,2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96,7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965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2144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7</a:t>
            </a:fld>
            <a:endParaRPr lang="de-AT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527813" y="818725"/>
            <a:ext cx="11088000" cy="0"/>
          </a:xfrm>
          <a:prstGeom prst="line">
            <a:avLst/>
          </a:prstGeom>
          <a:ln w="28575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 bwMode="auto">
          <a:xfrm>
            <a:off x="527813" y="922663"/>
            <a:ext cx="11088000" cy="504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Počet nocí rezidentů a nerezidentů v ubytovacích zařízeních v EU</a:t>
            </a:r>
            <a:endParaRPr lang="cs-CZ" sz="1600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Nadpis 2"/>
          <p:cNvSpPr txBox="1">
            <a:spLocks/>
          </p:cNvSpPr>
          <p:nvPr/>
        </p:nvSpPr>
        <p:spPr>
          <a:xfrm>
            <a:off x="527812" y="17641"/>
            <a:ext cx="11359387" cy="971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baseline="0">
                <a:solidFill>
                  <a:srgbClr val="00497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cs-CZ" sz="2400" b="0" dirty="0"/>
              <a:t>UKAZATELE VÝVOJE CESTOVNÍHO RUCHU V EU A ČESKÉ REPUBLICE</a:t>
            </a:r>
          </a:p>
          <a:p>
            <a:endParaRPr lang="cs-CZ" sz="2400" b="0" dirty="0"/>
          </a:p>
        </p:txBody>
      </p:sp>
      <p:graphicFrame>
        <p:nvGraphicFramePr>
          <p:cNvPr id="2" name="Tabulka 2">
            <a:extLst>
              <a:ext uri="{FF2B5EF4-FFF2-40B4-BE49-F238E27FC236}">
                <a16:creationId xmlns:a16="http://schemas.microsoft.com/office/drawing/2014/main" id="{54AFB060-2462-F6D1-BF4E-62F8DAAA1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070701"/>
              </p:ext>
            </p:extLst>
          </p:nvPr>
        </p:nvGraphicFramePr>
        <p:xfrm>
          <a:off x="612693" y="1703690"/>
          <a:ext cx="11003118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874">
                  <a:extLst>
                    <a:ext uri="{9D8B030D-6E8A-4147-A177-3AD203B41FA5}">
                      <a16:colId xmlns:a16="http://schemas.microsoft.com/office/drawing/2014/main" val="3220032636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899635640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3951061870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2459798550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2080150039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3271979725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4073631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1000" b="0" i="1" dirty="0"/>
                        <a:t>% změna za období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68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105,8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107,1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106,2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66,6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123,2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826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Česká republika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113,4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110,4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80,5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105,8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7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Německo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109,3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68,9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102,8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1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Francie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107,2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68,5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125,9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52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Španělsko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174,3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5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Itálie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95,2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66,2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826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Polsko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116,9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89,9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128,9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1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Slovensko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119,1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64,3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90,3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14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Rakousko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76,7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95,4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965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538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8</a:t>
            </a:fld>
            <a:endParaRPr lang="de-AT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527813" y="818725"/>
            <a:ext cx="11088000" cy="0"/>
          </a:xfrm>
          <a:prstGeom prst="line">
            <a:avLst/>
          </a:prstGeom>
          <a:ln w="28575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 bwMode="auto">
          <a:xfrm>
            <a:off x="527813" y="922663"/>
            <a:ext cx="11088000" cy="504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solidFill>
                  <a:schemeClr val="bg2">
                    <a:lumMod val="25000"/>
                  </a:schemeClr>
                </a:solidFill>
                <a:latin typeface="Arial" charset="0"/>
                <a:ea typeface="ＭＳ Ｐゴシック" charset="0"/>
              </a:rPr>
              <a:t>Míra využití kapacit v hotelech a ubytovacích zařízeních v EU</a:t>
            </a:r>
            <a:endParaRPr lang="cs-CZ" sz="1600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Nadpis 2"/>
          <p:cNvSpPr txBox="1">
            <a:spLocks/>
          </p:cNvSpPr>
          <p:nvPr/>
        </p:nvSpPr>
        <p:spPr>
          <a:xfrm>
            <a:off x="527812" y="17641"/>
            <a:ext cx="11359387" cy="971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baseline="0">
                <a:solidFill>
                  <a:srgbClr val="00497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cs-CZ" sz="2400" b="0" dirty="0"/>
              <a:t>UKAZATELE VÝVOJE CESTOVNÍHO RUCHU V EU A ČESKÉ REPUBLICE</a:t>
            </a:r>
          </a:p>
          <a:p>
            <a:endParaRPr lang="cs-CZ" sz="2400" b="0" dirty="0"/>
          </a:p>
        </p:txBody>
      </p:sp>
      <p:graphicFrame>
        <p:nvGraphicFramePr>
          <p:cNvPr id="2" name="Tabulka 2">
            <a:extLst>
              <a:ext uri="{FF2B5EF4-FFF2-40B4-BE49-F238E27FC236}">
                <a16:creationId xmlns:a16="http://schemas.microsoft.com/office/drawing/2014/main" id="{54AFB060-2462-F6D1-BF4E-62F8DAAA1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117684"/>
              </p:ext>
            </p:extLst>
          </p:nvPr>
        </p:nvGraphicFramePr>
        <p:xfrm>
          <a:off x="612693" y="1703690"/>
          <a:ext cx="11003118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874">
                  <a:extLst>
                    <a:ext uri="{9D8B030D-6E8A-4147-A177-3AD203B41FA5}">
                      <a16:colId xmlns:a16="http://schemas.microsoft.com/office/drawing/2014/main" val="3220032636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899635640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3951061870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2459798550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2080150039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3271979725"/>
                    </a:ext>
                  </a:extLst>
                </a:gridCol>
                <a:gridCol w="1571874">
                  <a:extLst>
                    <a:ext uri="{9D8B030D-6E8A-4147-A177-3AD203B41FA5}">
                      <a16:colId xmlns:a16="http://schemas.microsoft.com/office/drawing/2014/main" val="4073631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1000" b="0" i="1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68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33,9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826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Česká republika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36,2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7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Německo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39,9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29,0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1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Francie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48,3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52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Španělsko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62,6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61,5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43,8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5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Itálie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29,7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37,9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826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Polsko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1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Slovensko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36,2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24,7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14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Rakousko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28,3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27,0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965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3999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9</a:t>
            </a:fld>
            <a:endParaRPr lang="de-AT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527813" y="818725"/>
            <a:ext cx="11088000" cy="0"/>
          </a:xfrm>
          <a:prstGeom prst="line">
            <a:avLst/>
          </a:prstGeom>
          <a:ln w="28575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 bwMode="auto">
          <a:xfrm>
            <a:off x="527813" y="922663"/>
            <a:ext cx="11088000" cy="269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Nadpis 2"/>
          <p:cNvSpPr txBox="1">
            <a:spLocks/>
          </p:cNvSpPr>
          <p:nvPr/>
        </p:nvSpPr>
        <p:spPr>
          <a:xfrm>
            <a:off x="527812" y="17641"/>
            <a:ext cx="11359387" cy="971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baseline="0">
                <a:solidFill>
                  <a:srgbClr val="00497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cs-CZ" sz="2400" b="0" dirty="0"/>
              <a:t>UKAZATELE VÝVOJE CESTOVNÍHO RUCHU V EU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A94C535-9955-1818-A9ED-DCE284FFF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13" y="867984"/>
            <a:ext cx="11088000" cy="513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513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10</a:t>
            </a:fld>
            <a:endParaRPr lang="de-AT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527813" y="818725"/>
            <a:ext cx="11088000" cy="0"/>
          </a:xfrm>
          <a:prstGeom prst="line">
            <a:avLst/>
          </a:prstGeom>
          <a:ln w="28575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 bwMode="auto">
          <a:xfrm>
            <a:off x="-870846" y="922663"/>
            <a:ext cx="13826974" cy="1431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2021:</a:t>
            </a:r>
            <a:r>
              <a:rPr lang="en-GB" sz="1800" b="1" i="0" u="none" strike="noStrike" kern="1200" baseline="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 5.4%</a:t>
            </a:r>
            <a:endParaRPr lang="cs-CZ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kern="1200" baseline="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2022: 2.7%</a:t>
            </a:r>
            <a:endParaRPr lang="cs-CZ" sz="1800" b="0" i="0" u="none" strike="noStrike" dirty="0">
              <a:effectLst/>
              <a:latin typeface="Arial" panose="020B0604020202020204" pitchFamily="34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Nadpis 2"/>
          <p:cNvSpPr txBox="1">
            <a:spLocks/>
          </p:cNvSpPr>
          <p:nvPr/>
        </p:nvSpPr>
        <p:spPr>
          <a:xfrm>
            <a:off x="527812" y="17641"/>
            <a:ext cx="11359387" cy="971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baseline="0">
                <a:solidFill>
                  <a:srgbClr val="00497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cs-CZ" sz="2400" b="0" dirty="0"/>
              <a:t>UKAZATELE VÝVOJE CESTOVNÍHO RUCHU V EU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B85BBD6-94A9-09E1-5BFF-11D0FAC7D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13" y="818725"/>
            <a:ext cx="11088000" cy="530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626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11</a:t>
            </a:fld>
            <a:endParaRPr lang="de-AT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527813" y="818725"/>
            <a:ext cx="11088000" cy="0"/>
          </a:xfrm>
          <a:prstGeom prst="line">
            <a:avLst/>
          </a:prstGeom>
          <a:ln w="28575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 bwMode="auto">
          <a:xfrm>
            <a:off x="304801" y="17641"/>
            <a:ext cx="11088000" cy="7971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Ubytovací zařízení, hosté a přenocování</a:t>
            </a: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en-GB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en-GB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en-GB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r>
              <a:rPr lang="cs-CZ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pPr algn="just"/>
            <a:endParaRPr lang="cs-CZ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4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200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lvl="0" algn="just">
              <a:lnSpc>
                <a:spcPct val="107000"/>
              </a:lnSpc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7000"/>
              </a:lnSpc>
              <a:buFontTx/>
              <a:buChar char="-"/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2" name="Nadpis 2"/>
          <p:cNvSpPr txBox="1">
            <a:spLocks/>
          </p:cNvSpPr>
          <p:nvPr/>
        </p:nvSpPr>
        <p:spPr>
          <a:xfrm>
            <a:off x="527812" y="17641"/>
            <a:ext cx="11359387" cy="971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baseline="0">
                <a:solidFill>
                  <a:srgbClr val="00497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cs-CZ" sz="2400" b="0" dirty="0"/>
              <a:t>UKAZATELE VÝVOJE CESTOVNÍHO RUCHU V ČESKÉ REPUBLICE</a:t>
            </a:r>
          </a:p>
        </p:txBody>
      </p:sp>
      <p:graphicFrame>
        <p:nvGraphicFramePr>
          <p:cNvPr id="2" name="Tabulka 2">
            <a:extLst>
              <a:ext uri="{FF2B5EF4-FFF2-40B4-BE49-F238E27FC236}">
                <a16:creationId xmlns:a16="http://schemas.microsoft.com/office/drawing/2014/main" id="{6C27F4CC-9B21-B2D0-1D05-A7AC9387C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046876"/>
              </p:ext>
            </p:extLst>
          </p:nvPr>
        </p:nvGraphicFramePr>
        <p:xfrm>
          <a:off x="589485" y="2650582"/>
          <a:ext cx="11088000" cy="177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6000">
                  <a:extLst>
                    <a:ext uri="{9D8B030D-6E8A-4147-A177-3AD203B41FA5}">
                      <a16:colId xmlns:a16="http://schemas.microsoft.com/office/drawing/2014/main" val="444306505"/>
                    </a:ext>
                  </a:extLst>
                </a:gridCol>
                <a:gridCol w="1386000">
                  <a:extLst>
                    <a:ext uri="{9D8B030D-6E8A-4147-A177-3AD203B41FA5}">
                      <a16:colId xmlns:a16="http://schemas.microsoft.com/office/drawing/2014/main" val="2439841386"/>
                    </a:ext>
                  </a:extLst>
                </a:gridCol>
                <a:gridCol w="1386000">
                  <a:extLst>
                    <a:ext uri="{9D8B030D-6E8A-4147-A177-3AD203B41FA5}">
                      <a16:colId xmlns:a16="http://schemas.microsoft.com/office/drawing/2014/main" val="4081030387"/>
                    </a:ext>
                  </a:extLst>
                </a:gridCol>
                <a:gridCol w="1386000">
                  <a:extLst>
                    <a:ext uri="{9D8B030D-6E8A-4147-A177-3AD203B41FA5}">
                      <a16:colId xmlns:a16="http://schemas.microsoft.com/office/drawing/2014/main" val="4061759339"/>
                    </a:ext>
                  </a:extLst>
                </a:gridCol>
                <a:gridCol w="1386000">
                  <a:extLst>
                    <a:ext uri="{9D8B030D-6E8A-4147-A177-3AD203B41FA5}">
                      <a16:colId xmlns:a16="http://schemas.microsoft.com/office/drawing/2014/main" val="500716861"/>
                    </a:ext>
                  </a:extLst>
                </a:gridCol>
                <a:gridCol w="1386000">
                  <a:extLst>
                    <a:ext uri="{9D8B030D-6E8A-4147-A177-3AD203B41FA5}">
                      <a16:colId xmlns:a16="http://schemas.microsoft.com/office/drawing/2014/main" val="4276146603"/>
                    </a:ext>
                  </a:extLst>
                </a:gridCol>
                <a:gridCol w="1386000">
                  <a:extLst>
                    <a:ext uri="{9D8B030D-6E8A-4147-A177-3AD203B41FA5}">
                      <a16:colId xmlns:a16="http://schemas.microsoft.com/office/drawing/2014/main" val="3813229693"/>
                    </a:ext>
                  </a:extLst>
                </a:gridCol>
                <a:gridCol w="1386000">
                  <a:extLst>
                    <a:ext uri="{9D8B030D-6E8A-4147-A177-3AD203B41FA5}">
                      <a16:colId xmlns:a16="http://schemas.microsoft.com/office/drawing/2014/main" val="3360617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614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cs-CZ" sz="1400" dirty="0"/>
                        <a:t>ubytovací zařízení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7.657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9.163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9,007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9.383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10.699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10.898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697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cs-CZ" sz="1400" dirty="0"/>
                        <a:t>hosté (mil.)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17,2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19,5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45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cs-CZ" sz="1400" dirty="0"/>
                        <a:t>přenocování (mil.)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31,9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688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8153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12</a:t>
            </a:fld>
            <a:endParaRPr lang="de-AT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527813" y="818725"/>
            <a:ext cx="11088000" cy="0"/>
          </a:xfrm>
          <a:prstGeom prst="line">
            <a:avLst/>
          </a:prstGeom>
          <a:ln w="28575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 bwMode="auto">
          <a:xfrm>
            <a:off x="304801" y="17641"/>
            <a:ext cx="11088000" cy="7971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Ubytovací zařízení, hosté a přenocování</a:t>
            </a: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en-GB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en-GB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en-GB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r>
              <a:rPr lang="cs-CZ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pPr algn="just"/>
            <a:endParaRPr lang="cs-CZ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4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200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lvl="0" algn="just">
              <a:lnSpc>
                <a:spcPct val="107000"/>
              </a:lnSpc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7000"/>
              </a:lnSpc>
              <a:buFontTx/>
              <a:buChar char="-"/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2" name="Nadpis 2"/>
          <p:cNvSpPr txBox="1">
            <a:spLocks/>
          </p:cNvSpPr>
          <p:nvPr/>
        </p:nvSpPr>
        <p:spPr>
          <a:xfrm>
            <a:off x="527812" y="17641"/>
            <a:ext cx="11359387" cy="971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baseline="0">
                <a:solidFill>
                  <a:srgbClr val="00497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cs-CZ" sz="2400" b="0" dirty="0"/>
              <a:t>UKAZATELE VÝVOJE CESTOVNÍHO RUCHU VE ZLÍNSKÉM KRAJI</a:t>
            </a:r>
          </a:p>
        </p:txBody>
      </p:sp>
      <p:graphicFrame>
        <p:nvGraphicFramePr>
          <p:cNvPr id="2" name="Tabulka 2">
            <a:extLst>
              <a:ext uri="{FF2B5EF4-FFF2-40B4-BE49-F238E27FC236}">
                <a16:creationId xmlns:a16="http://schemas.microsoft.com/office/drawing/2014/main" id="{6C27F4CC-9B21-B2D0-1D05-A7AC9387C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25707"/>
              </p:ext>
            </p:extLst>
          </p:nvPr>
        </p:nvGraphicFramePr>
        <p:xfrm>
          <a:off x="589484" y="2650582"/>
          <a:ext cx="1090782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1564">
                  <a:extLst>
                    <a:ext uri="{9D8B030D-6E8A-4147-A177-3AD203B41FA5}">
                      <a16:colId xmlns:a16="http://schemas.microsoft.com/office/drawing/2014/main" val="444306505"/>
                    </a:ext>
                  </a:extLst>
                </a:gridCol>
                <a:gridCol w="2181564">
                  <a:extLst>
                    <a:ext uri="{9D8B030D-6E8A-4147-A177-3AD203B41FA5}">
                      <a16:colId xmlns:a16="http://schemas.microsoft.com/office/drawing/2014/main" val="500716861"/>
                    </a:ext>
                  </a:extLst>
                </a:gridCol>
                <a:gridCol w="2181564">
                  <a:extLst>
                    <a:ext uri="{9D8B030D-6E8A-4147-A177-3AD203B41FA5}">
                      <a16:colId xmlns:a16="http://schemas.microsoft.com/office/drawing/2014/main" val="4276146603"/>
                    </a:ext>
                  </a:extLst>
                </a:gridCol>
                <a:gridCol w="2181564">
                  <a:extLst>
                    <a:ext uri="{9D8B030D-6E8A-4147-A177-3AD203B41FA5}">
                      <a16:colId xmlns:a16="http://schemas.microsoft.com/office/drawing/2014/main" val="3813229693"/>
                    </a:ext>
                  </a:extLst>
                </a:gridCol>
                <a:gridCol w="2181564">
                  <a:extLst>
                    <a:ext uri="{9D8B030D-6E8A-4147-A177-3AD203B41FA5}">
                      <a16:colId xmlns:a16="http://schemas.microsoft.com/office/drawing/2014/main" val="3360617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614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cs-CZ" sz="1400" dirty="0"/>
                        <a:t>ubytovací zařízení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697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cs-CZ" sz="1400" dirty="0"/>
                        <a:t>hosté (tis.)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808,5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500,5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555,2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803,3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45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cs-CZ" sz="1400" dirty="0"/>
                        <a:t>přenocování (tis.)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2.272,2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1.608,9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1.735,0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2.259,7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688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0423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13</a:t>
            </a:fld>
            <a:endParaRPr lang="de-AT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527813" y="818725"/>
            <a:ext cx="11088000" cy="0"/>
          </a:xfrm>
          <a:prstGeom prst="line">
            <a:avLst/>
          </a:prstGeom>
          <a:ln w="28575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 bwMode="auto">
          <a:xfrm>
            <a:off x="304801" y="17641"/>
            <a:ext cx="11088000" cy="8418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cestovní ruch 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již </a:t>
            </a:r>
            <a:r>
              <a:rPr lang="cs-CZ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není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(na rozdíl od nedávné minulosti) v souboru prioritních odvětví z hlediska politik EU; současně již počínaje programovacím obdobím 2014 – 2020 je jen reziduální (a tedy spíše výjimečnou) tematickou oblastí z pohledu podpory ESIF;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aktuálně je zmiňován v rozvojových strategiích EU většinou s dalšími přívlastky (udržitelný, inteligentní); poslední rozvojová strategie cestovního ruchu EU „bez přívlastků“ je datována rokem 2013;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odraz toho, že EU v současnosti čelí zásadnějším problémům a tématům;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Není mu věnováno tolik pozornosti, údaje nejsou tak často medializovány, přestože do doby začátku pandemie představoval cestovní ruch jedno z nejrychleji rostoucích odvětví v EU, s významnými synergickými efekty v oblasti kultury, vzdělávání, zavádění ICT i regionálního rozvoje</a:t>
            </a:r>
            <a:r>
              <a:rPr lang="cs-CZ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cs-CZ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4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200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lvl="0" algn="just">
              <a:lnSpc>
                <a:spcPct val="107000"/>
              </a:lnSpc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7000"/>
              </a:lnSpc>
              <a:buFontTx/>
              <a:buChar char="-"/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2" name="Nadpis 2"/>
          <p:cNvSpPr txBox="1">
            <a:spLocks/>
          </p:cNvSpPr>
          <p:nvPr/>
        </p:nvSpPr>
        <p:spPr>
          <a:xfrm>
            <a:off x="527812" y="17641"/>
            <a:ext cx="11359387" cy="971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baseline="0">
                <a:solidFill>
                  <a:srgbClr val="00497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cs-CZ" sz="2400" b="0" dirty="0"/>
              <a:t>TRENDY V POLITIKÁCH EU V OBLASTI CESTOVNÍHO RUCHU</a:t>
            </a:r>
          </a:p>
        </p:txBody>
      </p:sp>
    </p:spTree>
    <p:extLst>
      <p:ext uri="{BB962C8B-B14F-4D97-AF65-F5344CB8AC3E}">
        <p14:creationId xmlns:p14="http://schemas.microsoft.com/office/powerpoint/2010/main" val="2373610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14</a:t>
            </a:fld>
            <a:endParaRPr lang="de-AT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527813" y="818725"/>
            <a:ext cx="11088000" cy="0"/>
          </a:xfrm>
          <a:prstGeom prst="line">
            <a:avLst/>
          </a:prstGeom>
          <a:ln w="28575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 bwMode="auto">
          <a:xfrm>
            <a:off x="304801" y="17641"/>
            <a:ext cx="11088000" cy="8910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r>
              <a:rPr lang="cs-CZ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Nejnovější trendy: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Digitální ekosystém: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rezervace, plánování programu, úhrada, využívání nehotelových/ sdílených kapacit, detailní obsah programu;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Udržitelnost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nejenom vůči životnímu prostředí, ale též socio-kulturním charakteristikám → v mnoha destinacích: opatření k omezení nadměrného počtu návštěvníků (restrikce pro AIRBNB aktivity, zavádění vyšších turistických daní a poplatků, omezování otevírací doby pro restaurace a vjezdy do center destinací, snížení veřejných rozpočtů na podporu cestovního ruchu apod.;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Další důraz na kvalitu, produkty, služby, balíčky, zostřená konkurence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tematické zaměření, ne univerzální turistika typu jídlo, nocleh, procházka kolem hotelu; cílené eventy;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high-value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tourists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Individualizace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snaha o nalezení unikátních místních zkušeností, autentičnosti a vztahu s místními obyvateli, jejich stylem života, návyky (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niche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themes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customised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experiences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);</a:t>
            </a:r>
            <a:endParaRPr lang="cs-CZ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cs-CZ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4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200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lvl="0" algn="just">
              <a:lnSpc>
                <a:spcPct val="107000"/>
              </a:lnSpc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7000"/>
              </a:lnSpc>
              <a:buFontTx/>
              <a:buChar char="-"/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2" name="Nadpis 2"/>
          <p:cNvSpPr txBox="1">
            <a:spLocks/>
          </p:cNvSpPr>
          <p:nvPr/>
        </p:nvSpPr>
        <p:spPr>
          <a:xfrm>
            <a:off x="527812" y="17641"/>
            <a:ext cx="11359387" cy="971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baseline="0">
                <a:solidFill>
                  <a:srgbClr val="00497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cs-CZ" sz="2400" b="0" dirty="0"/>
              <a:t>TRENDY V POLITIKÁCH EU V OBLASTI CESTOVNÍHO RUCHU</a:t>
            </a:r>
          </a:p>
        </p:txBody>
      </p:sp>
    </p:spTree>
    <p:extLst>
      <p:ext uri="{BB962C8B-B14F-4D97-AF65-F5344CB8AC3E}">
        <p14:creationId xmlns:p14="http://schemas.microsoft.com/office/powerpoint/2010/main" val="1295630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15</a:t>
            </a:fld>
            <a:endParaRPr lang="de-AT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527813" y="818725"/>
            <a:ext cx="11088000" cy="0"/>
          </a:xfrm>
          <a:prstGeom prst="line">
            <a:avLst/>
          </a:prstGeom>
          <a:ln w="28575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 7"/>
          <p:cNvSpPr/>
          <p:nvPr/>
        </p:nvSpPr>
        <p:spPr bwMode="auto">
          <a:xfrm>
            <a:off x="304801" y="17641"/>
            <a:ext cx="11088000" cy="1068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r>
              <a:rPr lang="cs-CZ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Nejnovější trendy: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Důraz na management a strategii: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promyšlenost, ne samoúčelná nahodilost; současně přesvědčivost a autenticita;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Jasná formulace cílů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růst odvětví; stát se nejzajímavější destinací v kraji/ zemi/ na kontinentu; pro volný čas i profesní turistiku (služební cesty, firemní aktivity); vytvoření systému/ platformy pro unikátní, vysoce kvalitní turistické služby bez slabin; osvojení platformy turistické digitalizace; rozvoj cestovního ruchu založený na spolehlivé statistice a kvalitním výzkumu; respekt k principu udržitelnosti; alokace potřebného objemu investic;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Opatření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profesní cestovní ruch a konference (business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travel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); digitální ekosystém v cestovním ruchu; výzkum; udržitelný cestovní ruch; hotely a další ubytovací zařízení jako centra poskytování turistického produktu (nejen noclehárny); klíčové projekty v cestovním ruchu a události (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events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); spolupráce/ klastry/ platformy;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Ukazatele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růst příjmu a příjmu na návštěvníka; počet nocí/ pobytů na obyvatele; „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produktizace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 turistických služeb (kde je možné a dává smysl); služby on-line s lepším cílením na individuální návštěvníky; viditelnost a prodatelnost (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purchasability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turistických produktů (též s využitím digitálních kanálů); využití statistiky a výzkumu pro praktická rozhodování a směřování/ korekce; program udržitelného cestovního ruchu;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high-value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tourism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(symbolickým statusem jsou renomované mezinárodní hotelové řetězce); internacionalizace cestovního ruch</a:t>
            </a: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r>
              <a:rPr lang="cs-CZ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Individualizace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snaha o nalezení unikátních místních zkušeností, autentičnosti a vztahu s místními obyvateli, jejich stylem života, návyky (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niche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themes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customised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experiences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);</a:t>
            </a:r>
            <a:endParaRPr lang="cs-CZ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cs-CZ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spcBef>
                <a:spcPts val="4200"/>
              </a:spcBef>
              <a:buFontTx/>
              <a:buChar char="-"/>
              <a:tabLst>
                <a:tab pos="2060575" algn="l"/>
                <a:tab pos="2336800" algn="l"/>
              </a:tabLst>
            </a:pPr>
            <a:endParaRPr lang="cs-CZ" sz="1400" b="1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algn="just" fontAlgn="base">
              <a:spcBef>
                <a:spcPts val="4200"/>
              </a:spcBef>
              <a:tabLst>
                <a:tab pos="2060575" algn="l"/>
                <a:tab pos="2336800" algn="l"/>
              </a:tabLst>
            </a:pPr>
            <a:endParaRPr lang="cs-CZ" sz="1200" dirty="0">
              <a:solidFill>
                <a:schemeClr val="bg2">
                  <a:lumMod val="25000"/>
                </a:schemeClr>
              </a:solidFill>
              <a:latin typeface="Arial" charset="0"/>
              <a:ea typeface="ＭＳ Ｐゴシック" charset="0"/>
            </a:endParaRPr>
          </a:p>
          <a:p>
            <a:pPr lvl="0" algn="just">
              <a:lnSpc>
                <a:spcPct val="107000"/>
              </a:lnSpc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7000"/>
              </a:lnSpc>
              <a:buFontTx/>
              <a:buChar char="-"/>
            </a:pPr>
            <a:endParaRPr lang="cs-CZ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2" name="Nadpis 2"/>
          <p:cNvSpPr txBox="1">
            <a:spLocks/>
          </p:cNvSpPr>
          <p:nvPr/>
        </p:nvSpPr>
        <p:spPr>
          <a:xfrm>
            <a:off x="527812" y="17641"/>
            <a:ext cx="11359387" cy="971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baseline="0">
                <a:solidFill>
                  <a:srgbClr val="00497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cs-CZ" sz="2400" b="0" dirty="0"/>
              <a:t>TRENDY V POLITIKÁCH EU V OBLASTI CESTOVNÍHO RUCHU</a:t>
            </a:r>
          </a:p>
        </p:txBody>
      </p:sp>
    </p:spTree>
    <p:extLst>
      <p:ext uri="{BB962C8B-B14F-4D97-AF65-F5344CB8AC3E}">
        <p14:creationId xmlns:p14="http://schemas.microsoft.com/office/powerpoint/2010/main" val="3548360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/>
              <a:t>Strana</a:t>
            </a:r>
            <a:r>
              <a:rPr lang="de-DE" dirty="0"/>
              <a:t> </a:t>
            </a:r>
            <a:fld id="{26E76F1F-475F-482A-A2C6-CD2E081FF2E5}" type="slidenum">
              <a:rPr lang="de-DE" smtClean="0"/>
              <a:t>16</a:t>
            </a:fld>
            <a:endParaRPr lang="de-AT" dirty="0"/>
          </a:p>
        </p:txBody>
      </p:sp>
      <p:cxnSp>
        <p:nvCxnSpPr>
          <p:cNvPr id="7" name="Přímá spojnice 6"/>
          <p:cNvCxnSpPr/>
          <p:nvPr/>
        </p:nvCxnSpPr>
        <p:spPr>
          <a:xfrm>
            <a:off x="527813" y="818725"/>
            <a:ext cx="11088000" cy="0"/>
          </a:xfrm>
          <a:prstGeom prst="line">
            <a:avLst/>
          </a:prstGeom>
          <a:ln w="28575">
            <a:solidFill>
              <a:srgbClr val="004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Nadpis 2"/>
          <p:cNvSpPr txBox="1">
            <a:spLocks/>
          </p:cNvSpPr>
          <p:nvPr/>
        </p:nvSpPr>
        <p:spPr>
          <a:xfrm>
            <a:off x="527812" y="17641"/>
            <a:ext cx="11359387" cy="9719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baseline="0">
                <a:solidFill>
                  <a:srgbClr val="00497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cs-CZ" sz="2800" b="0" dirty="0"/>
              <a:t>CONTACT</a:t>
            </a:r>
          </a:p>
        </p:txBody>
      </p:sp>
      <p:sp>
        <p:nvSpPr>
          <p:cNvPr id="9" name="Obdélník 8"/>
          <p:cNvSpPr/>
          <p:nvPr/>
        </p:nvSpPr>
        <p:spPr bwMode="auto">
          <a:xfrm>
            <a:off x="515938" y="2094644"/>
            <a:ext cx="4312000" cy="2524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800"/>
              </a:spcAft>
              <a:tabLst>
                <a:tab pos="2060575" algn="l"/>
                <a:tab pos="2336800" algn="l"/>
              </a:tabLst>
            </a:pPr>
            <a:r>
              <a:rPr lang="cs-CZ" b="1" dirty="0">
                <a:latin typeface="Arial" charset="0"/>
                <a:ea typeface="ＭＳ Ｐゴシック" charset="0"/>
              </a:rPr>
              <a:t>Petr Zahradník</a:t>
            </a:r>
          </a:p>
          <a:p>
            <a:pPr>
              <a:spcAft>
                <a:spcPts val="1800"/>
              </a:spcAft>
              <a:tabLst>
                <a:tab pos="2060575" algn="l"/>
                <a:tab pos="2336800" algn="l"/>
              </a:tabLst>
            </a:pPr>
            <a:r>
              <a:rPr lang="en-GB" dirty="0">
                <a:latin typeface="Arial" charset="0"/>
                <a:ea typeface="ＭＳ Ｐゴシック" charset="0"/>
              </a:rPr>
              <a:t>Economic and strategic analyses</a:t>
            </a:r>
          </a:p>
          <a:p>
            <a:pPr>
              <a:spcAft>
                <a:spcPts val="600"/>
              </a:spcAft>
              <a:tabLst>
                <a:tab pos="2060575" algn="l"/>
                <a:tab pos="2336800" algn="l"/>
              </a:tabLst>
            </a:pPr>
            <a:r>
              <a:rPr lang="cs-CZ" sz="1600" dirty="0">
                <a:latin typeface="Arial" charset="0"/>
                <a:ea typeface="ＭＳ Ｐゴシック" charset="0"/>
              </a:rPr>
              <a:t>Česká spořitelna, a.s.</a:t>
            </a:r>
          </a:p>
          <a:p>
            <a:pPr>
              <a:spcAft>
                <a:spcPts val="600"/>
              </a:spcAft>
              <a:tabLst>
                <a:tab pos="2060575" algn="l"/>
                <a:tab pos="2336800" algn="l"/>
              </a:tabLst>
            </a:pPr>
            <a:r>
              <a:rPr lang="cs-CZ" sz="1400" dirty="0">
                <a:latin typeface="Arial" charset="0"/>
                <a:ea typeface="ＭＳ Ｐゴシック" charset="0"/>
              </a:rPr>
              <a:t>Budějovická 1518/13b</a:t>
            </a:r>
          </a:p>
          <a:p>
            <a:pPr>
              <a:spcAft>
                <a:spcPts val="600"/>
              </a:spcAft>
              <a:tabLst>
                <a:tab pos="2060575" algn="l"/>
                <a:tab pos="2336800" algn="l"/>
              </a:tabLst>
            </a:pPr>
            <a:r>
              <a:rPr lang="cs-CZ" sz="1400" dirty="0">
                <a:latin typeface="Arial" charset="0"/>
                <a:ea typeface="ＭＳ Ｐゴシック" charset="0"/>
              </a:rPr>
              <a:t>Praha 4, 140 00</a:t>
            </a:r>
          </a:p>
          <a:p>
            <a:pPr>
              <a:spcAft>
                <a:spcPts val="600"/>
              </a:spcAft>
              <a:tabLst>
                <a:tab pos="2060575" algn="l"/>
                <a:tab pos="2336800" algn="l"/>
              </a:tabLst>
            </a:pPr>
            <a:r>
              <a:rPr lang="cs-CZ" sz="1400" dirty="0">
                <a:latin typeface="Arial" charset="0"/>
                <a:ea typeface="ＭＳ Ｐゴシック" charset="0"/>
              </a:rPr>
              <a:t>tel.: +420 602 558802</a:t>
            </a:r>
          </a:p>
          <a:p>
            <a:pPr>
              <a:spcAft>
                <a:spcPts val="600"/>
              </a:spcAft>
              <a:tabLst>
                <a:tab pos="2060575" algn="l"/>
                <a:tab pos="2336800" algn="l"/>
              </a:tabLst>
            </a:pPr>
            <a:r>
              <a:rPr lang="cs-CZ" sz="1400" dirty="0">
                <a:latin typeface="Arial" charset="0"/>
                <a:ea typeface="ＭＳ Ｐゴシック" charset="0"/>
              </a:rPr>
              <a:t>e-mail: pzahradnik@email.cz </a:t>
            </a:r>
            <a:endParaRPr lang="cs-CZ" sz="2400" dirty="0">
              <a:latin typeface="Arial" charset="0"/>
              <a:ea typeface="ＭＳ Ｐゴシック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469877" y="2062727"/>
            <a:ext cx="2238304" cy="3357456"/>
          </a:xfrm>
          <a:prstGeom prst="rect">
            <a:avLst/>
          </a:prstGeom>
        </p:spPr>
      </p:pic>
      <p:pic>
        <p:nvPicPr>
          <p:cNvPr id="11" name="Obrázek 10">
            <a:hlinkClick r:id="rId4"/>
          </p:cNvPr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53" y="1319772"/>
            <a:ext cx="639763" cy="49922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Box 2">
            <a:hlinkClick r:id="rId4"/>
          </p:cNvPr>
          <p:cNvSpPr txBox="1">
            <a:spLocks noChangeArrowheads="1"/>
          </p:cNvSpPr>
          <p:nvPr/>
        </p:nvSpPr>
        <p:spPr bwMode="auto">
          <a:xfrm>
            <a:off x="5568916" y="1361680"/>
            <a:ext cx="2121031" cy="3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cs-CZ" sz="1600" dirty="0">
                <a:solidFill>
                  <a:srgbClr val="40A3D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@Research_sporka</a:t>
            </a:r>
            <a:endParaRPr lang="cs-CZ" sz="16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515938" y="4896963"/>
            <a:ext cx="51796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tabLst>
                <a:tab pos="2060575" algn="l"/>
                <a:tab pos="2336800" algn="l"/>
              </a:tabLst>
            </a:pPr>
            <a:r>
              <a:rPr lang="en-GB" sz="2800" b="1" dirty="0">
                <a:solidFill>
                  <a:srgbClr val="40A3D5"/>
                </a:solidFill>
                <a:latin typeface="Arial" charset="0"/>
                <a:ea typeface="ＭＳ Ｐゴシック" charset="0"/>
              </a:rPr>
              <a:t>Thank you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3461761091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ce_CS (1)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ce_CS.potx" id="{54DCA26E-5502-9149-9C19-6087B5416A9D}" vid="{72BF20B1-9103-9E4C-BFCB-B9B8C85C183F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15976</TotalTime>
  <Words>1850</Words>
  <Application>Microsoft Office PowerPoint</Application>
  <PresentationFormat>Širokoúhlá obrazovka</PresentationFormat>
  <Paragraphs>516</Paragraphs>
  <Slides>16</Slides>
  <Notes>16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9" baseType="lpstr">
      <vt:lpstr>Arial</vt:lpstr>
      <vt:lpstr>Calibri</vt:lpstr>
      <vt:lpstr>prezentce_CS (1)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Matulová Petra</dc:creator>
  <cp:lastModifiedBy>Petr Zahradník</cp:lastModifiedBy>
  <cp:revision>701</cp:revision>
  <cp:lastPrinted>2022-09-19T19:31:37Z</cp:lastPrinted>
  <dcterms:created xsi:type="dcterms:W3CDTF">2017-09-19T12:44:03Z</dcterms:created>
  <dcterms:modified xsi:type="dcterms:W3CDTF">2023-03-01T11:33:56Z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3a104e-2916-42dc-a2f6-6210338509ed_Enabled">
    <vt:lpwstr>False</vt:lpwstr>
  </property>
  <property fmtid="{D5CDD505-2E9C-101B-9397-08002B2CF9AE}" pid="3" name="MSIP_Label_2b3a104e-2916-42dc-a2f6-6210338509ed_SiteId">
    <vt:lpwstr>e70aafb3-2e89-46a5-ba50-66803e8a4411</vt:lpwstr>
  </property>
  <property fmtid="{D5CDD505-2E9C-101B-9397-08002B2CF9AE}" pid="4" name="MSIP_Label_2b3a104e-2916-42dc-a2f6-6210338509ed_Owner">
    <vt:lpwstr>cen83517@csin.cz</vt:lpwstr>
  </property>
  <property fmtid="{D5CDD505-2E9C-101B-9397-08002B2CF9AE}" pid="5" name="MSIP_Label_2b3a104e-2916-42dc-a2f6-6210338509ed_SetDate">
    <vt:lpwstr>2018-10-01T14:05:14.4487955Z</vt:lpwstr>
  </property>
  <property fmtid="{D5CDD505-2E9C-101B-9397-08002B2CF9AE}" pid="6" name="MSIP_Label_2b3a104e-2916-42dc-a2f6-6210338509ed_Name">
    <vt:lpwstr>ČS vyhrazené</vt:lpwstr>
  </property>
  <property fmtid="{D5CDD505-2E9C-101B-9397-08002B2CF9AE}" pid="7" name="MSIP_Label_2b3a104e-2916-42dc-a2f6-6210338509ed_Application">
    <vt:lpwstr>Microsoft Azure Information Protection</vt:lpwstr>
  </property>
  <property fmtid="{D5CDD505-2E9C-101B-9397-08002B2CF9AE}" pid="8" name="MSIP_Label_2b3a104e-2916-42dc-a2f6-6210338509ed_Extended_MSFT_Method">
    <vt:lpwstr>Automatic</vt:lpwstr>
  </property>
</Properties>
</file>